
<file path=[Content_Types].xml><?xml version="1.0" encoding="utf-8"?>
<Types xmlns="http://schemas.openxmlformats.org/package/2006/content-types">
  <Default Extension="xml" ContentType="application/xml"/>
  <Default Extension="wmf" ContentType="image/x-wmf"/>
  <Default Extension="mpeg" ContentType="video/unknown"/>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9" r:id="rId5"/>
  </p:sldMasterIdLst>
  <p:notesMasterIdLst>
    <p:notesMasterId r:id="rId25"/>
  </p:notesMasterIdLst>
  <p:sldIdLst>
    <p:sldId id="403" r:id="rId6"/>
    <p:sldId id="389" r:id="rId7"/>
    <p:sldId id="411" r:id="rId8"/>
    <p:sldId id="412" r:id="rId9"/>
    <p:sldId id="400" r:id="rId10"/>
    <p:sldId id="401" r:id="rId11"/>
    <p:sldId id="391" r:id="rId12"/>
    <p:sldId id="386" r:id="rId13"/>
    <p:sldId id="377" r:id="rId14"/>
    <p:sldId id="378" r:id="rId15"/>
    <p:sldId id="379" r:id="rId16"/>
    <p:sldId id="380" r:id="rId17"/>
    <p:sldId id="393" r:id="rId18"/>
    <p:sldId id="414" r:id="rId19"/>
    <p:sldId id="408" r:id="rId20"/>
    <p:sldId id="394" r:id="rId21"/>
    <p:sldId id="409" r:id="rId22"/>
    <p:sldId id="410" r:id="rId23"/>
    <p:sldId id="413" r:id="rId24"/>
  </p:sldIdLst>
  <p:sldSz cx="9144000" cy="6858000" type="screen4x3"/>
  <p:notesSz cx="6858000" cy="9144000"/>
  <p:defaultTextStyle>
    <a:defPPr>
      <a:defRPr lang="en-US">
        <a:uFillTx/>
      </a:defRPr>
    </a:defPPr>
    <a:lvl1pPr algn="l" rtl="0" fontAlgn="base">
      <a:spcBef>
        <a:spcPct val="0"/>
      </a:spcBef>
      <a:spcAft>
        <a:spcPct val="0"/>
      </a:spcAft>
      <a:defRPr kern="1200">
        <a:solidFill>
          <a:schemeClr val="tx1"/>
        </a:solidFill>
        <a:uFillTx/>
        <a:latin typeface="Arial" charset="0"/>
        <a:ea typeface="ＭＳ Ｐゴシック" charset="0"/>
        <a:cs typeface="+mn-cs"/>
      </a:defRPr>
    </a:lvl1pPr>
    <a:lvl2pPr marL="457200" algn="l" rtl="0" fontAlgn="base">
      <a:spcBef>
        <a:spcPct val="0"/>
      </a:spcBef>
      <a:spcAft>
        <a:spcPct val="0"/>
      </a:spcAft>
      <a:defRPr kern="1200">
        <a:solidFill>
          <a:schemeClr val="tx1"/>
        </a:solidFill>
        <a:uFillTx/>
        <a:latin typeface="Arial" charset="0"/>
        <a:ea typeface="ＭＳ Ｐゴシック" charset="0"/>
        <a:cs typeface="+mn-cs"/>
      </a:defRPr>
    </a:lvl2pPr>
    <a:lvl3pPr marL="914400" algn="l" rtl="0" fontAlgn="base">
      <a:spcBef>
        <a:spcPct val="0"/>
      </a:spcBef>
      <a:spcAft>
        <a:spcPct val="0"/>
      </a:spcAft>
      <a:defRPr kern="1200">
        <a:solidFill>
          <a:schemeClr val="tx1"/>
        </a:solidFill>
        <a:uFillTx/>
        <a:latin typeface="Arial" charset="0"/>
        <a:ea typeface="ＭＳ Ｐゴシック" charset="0"/>
        <a:cs typeface="+mn-cs"/>
      </a:defRPr>
    </a:lvl3pPr>
    <a:lvl4pPr marL="1371600" algn="l" rtl="0" fontAlgn="base">
      <a:spcBef>
        <a:spcPct val="0"/>
      </a:spcBef>
      <a:spcAft>
        <a:spcPct val="0"/>
      </a:spcAft>
      <a:defRPr kern="1200">
        <a:solidFill>
          <a:schemeClr val="tx1"/>
        </a:solidFill>
        <a:uFillTx/>
        <a:latin typeface="Arial" charset="0"/>
        <a:ea typeface="ＭＳ Ｐゴシック" charset="0"/>
        <a:cs typeface="+mn-cs"/>
      </a:defRPr>
    </a:lvl4pPr>
    <a:lvl5pPr marL="1828800" algn="l" rtl="0" fontAlgn="base">
      <a:spcBef>
        <a:spcPct val="0"/>
      </a:spcBef>
      <a:spcAft>
        <a:spcPct val="0"/>
      </a:spcAft>
      <a:defRPr kern="1200">
        <a:solidFill>
          <a:schemeClr val="tx1"/>
        </a:solidFill>
        <a:uFillTx/>
        <a:latin typeface="Arial" charset="0"/>
        <a:ea typeface="ＭＳ Ｐゴシック" charset="0"/>
        <a:cs typeface="+mn-cs"/>
      </a:defRPr>
    </a:lvl5pPr>
    <a:lvl6pPr marL="2286000" algn="l" defTabSz="457200" rtl="0" eaLnBrk="1" latinLnBrk="0" hangingPunct="1">
      <a:defRPr kern="1200">
        <a:solidFill>
          <a:schemeClr val="tx1"/>
        </a:solidFill>
        <a:uFillTx/>
        <a:latin typeface="Arial" charset="0"/>
        <a:ea typeface="ＭＳ Ｐゴシック" charset="0"/>
        <a:cs typeface="+mn-cs"/>
      </a:defRPr>
    </a:lvl6pPr>
    <a:lvl7pPr marL="2743200" algn="l" defTabSz="457200" rtl="0" eaLnBrk="1" latinLnBrk="0" hangingPunct="1">
      <a:defRPr kern="1200">
        <a:solidFill>
          <a:schemeClr val="tx1"/>
        </a:solidFill>
        <a:uFillTx/>
        <a:latin typeface="Arial" charset="0"/>
        <a:ea typeface="ＭＳ Ｐゴシック" charset="0"/>
        <a:cs typeface="+mn-cs"/>
      </a:defRPr>
    </a:lvl7pPr>
    <a:lvl8pPr marL="3200400" algn="l" defTabSz="457200" rtl="0" eaLnBrk="1" latinLnBrk="0" hangingPunct="1">
      <a:defRPr kern="1200">
        <a:solidFill>
          <a:schemeClr val="tx1"/>
        </a:solidFill>
        <a:uFillTx/>
        <a:latin typeface="Arial" charset="0"/>
        <a:ea typeface="ＭＳ Ｐゴシック" charset="0"/>
        <a:cs typeface="+mn-cs"/>
      </a:defRPr>
    </a:lvl8pPr>
    <a:lvl9pPr marL="3657600" algn="l" defTabSz="457200" rtl="0" eaLnBrk="1" latinLnBrk="0" hangingPunct="1">
      <a:defRPr kern="1200">
        <a:solidFill>
          <a:schemeClr val="tx1"/>
        </a:solidFill>
        <a:uFillTx/>
        <a:latin typeface="Arial" charset="0"/>
        <a:ea typeface="ＭＳ Ｐゴシック" charset="0"/>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57" autoAdjust="0"/>
  </p:normalViewPr>
  <p:slideViewPr>
    <p:cSldViewPr snapToGrid="0" snapToObjects="1">
      <p:cViewPr>
        <p:scale>
          <a:sx n="114" d="100"/>
          <a:sy n="114" d="100"/>
        </p:scale>
        <p:origin x="-800"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3" d="100"/>
          <a:sy n="113" d="100"/>
        </p:scale>
        <p:origin x="-21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uFillTx/>
              </a:defRPr>
            </a:lvl1pPr>
          </a:lstStyle>
          <a:p>
            <a:fld id="{61684C41-F1E4-1746-B9EE-6EB23FB69C2C}" type="datetimeFigureOut">
              <a:rPr lang="en-US" smtClean="0">
                <a:uFillTx/>
              </a:rPr>
              <a:t>11/30/17</a:t>
            </a:fld>
            <a:endParaRPr lang="en-US">
              <a:uFillTx/>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uFillTx/>
              </a:defRPr>
            </a:lvl1pPr>
          </a:lstStyle>
          <a:p>
            <a:fld id="{68B24AD3-3069-BE4F-BC9C-D220061702B3}" type="slidenum">
              <a:rPr lang="en-US" smtClean="0">
                <a:uFillTx/>
              </a:rPr>
              <a:t>‹#›</a:t>
            </a:fld>
            <a:endParaRPr lang="en-US">
              <a:uFillTx/>
            </a:endParaRPr>
          </a:p>
        </p:txBody>
      </p:sp>
    </p:spTree>
    <p:extLst>
      <p:ext uri="{BB962C8B-B14F-4D97-AF65-F5344CB8AC3E}">
        <p14:creationId xmlns:p14="http://schemas.microsoft.com/office/powerpoint/2010/main" val="13730137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uFillTx/>
        <a:latin typeface="+mn-lt"/>
        <a:ea typeface="+mn-ea"/>
        <a:cs typeface="+mn-cs"/>
      </a:defRPr>
    </a:lvl1pPr>
    <a:lvl2pPr marL="457200" algn="l" defTabSz="457200" rtl="0" eaLnBrk="1" latinLnBrk="0" hangingPunct="1">
      <a:defRPr sz="1200" kern="1200">
        <a:solidFill>
          <a:schemeClr val="tx1"/>
        </a:solidFill>
        <a:uFillTx/>
        <a:latin typeface="+mn-lt"/>
        <a:ea typeface="+mn-ea"/>
        <a:cs typeface="+mn-cs"/>
      </a:defRPr>
    </a:lvl2pPr>
    <a:lvl3pPr marL="914400" algn="l" defTabSz="457200" rtl="0" eaLnBrk="1" latinLnBrk="0" hangingPunct="1">
      <a:defRPr sz="1200" kern="1200">
        <a:solidFill>
          <a:schemeClr val="tx1"/>
        </a:solidFill>
        <a:uFillTx/>
        <a:latin typeface="+mn-lt"/>
        <a:ea typeface="+mn-ea"/>
        <a:cs typeface="+mn-cs"/>
      </a:defRPr>
    </a:lvl3pPr>
    <a:lvl4pPr marL="1371600" algn="l" defTabSz="457200" rtl="0" eaLnBrk="1" latinLnBrk="0" hangingPunct="1">
      <a:defRPr sz="1200" kern="1200">
        <a:solidFill>
          <a:schemeClr val="tx1"/>
        </a:solidFill>
        <a:uFillTx/>
        <a:latin typeface="+mn-lt"/>
        <a:ea typeface="+mn-ea"/>
        <a:cs typeface="+mn-cs"/>
      </a:defRPr>
    </a:lvl4pPr>
    <a:lvl5pPr marL="1828800" algn="l" defTabSz="457200" rtl="0" eaLnBrk="1" latinLnBrk="0" hangingPunct="1">
      <a:defRPr sz="1200" kern="1200">
        <a:solidFill>
          <a:schemeClr val="tx1"/>
        </a:solidFill>
        <a:uFillTx/>
        <a:latin typeface="+mn-lt"/>
        <a:ea typeface="+mn-ea"/>
        <a:cs typeface="+mn-cs"/>
      </a:defRPr>
    </a:lvl5pPr>
    <a:lvl6pPr marL="2286000" algn="l" defTabSz="457200" rtl="0" eaLnBrk="1" latinLnBrk="0" hangingPunct="1">
      <a:defRPr sz="1200" kern="1200">
        <a:solidFill>
          <a:schemeClr val="tx1"/>
        </a:solidFill>
        <a:uFillTx/>
        <a:latin typeface="+mn-lt"/>
        <a:ea typeface="+mn-ea"/>
        <a:cs typeface="+mn-cs"/>
      </a:defRPr>
    </a:lvl6pPr>
    <a:lvl7pPr marL="2743200" algn="l" defTabSz="457200" rtl="0" eaLnBrk="1" latinLnBrk="0" hangingPunct="1">
      <a:defRPr sz="1200" kern="1200">
        <a:solidFill>
          <a:schemeClr val="tx1"/>
        </a:solidFill>
        <a:uFillTx/>
        <a:latin typeface="+mn-lt"/>
        <a:ea typeface="+mn-ea"/>
        <a:cs typeface="+mn-cs"/>
      </a:defRPr>
    </a:lvl7pPr>
    <a:lvl8pPr marL="3200400" algn="l" defTabSz="457200" rtl="0" eaLnBrk="1" latinLnBrk="0" hangingPunct="1">
      <a:defRPr sz="1200" kern="1200">
        <a:solidFill>
          <a:schemeClr val="tx1"/>
        </a:solidFill>
        <a:uFillTx/>
        <a:latin typeface="+mn-lt"/>
        <a:ea typeface="+mn-ea"/>
        <a:cs typeface="+mn-cs"/>
      </a:defRPr>
    </a:lvl8pPr>
    <a:lvl9pPr marL="3657600" algn="l" defTabSz="4572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68B24AD3-3069-BE4F-BC9C-D220061702B3}" type="slidenum">
              <a:rPr lang="en-US" smtClean="0">
                <a:uFillTx/>
              </a:rPr>
              <a:t>1</a:t>
            </a:fld>
            <a:endParaRPr lang="en-US">
              <a:uFillTx/>
            </a:endParaRPr>
          </a:p>
        </p:txBody>
      </p:sp>
    </p:spTree>
    <p:extLst>
      <p:ext uri="{BB962C8B-B14F-4D97-AF65-F5344CB8AC3E}">
        <p14:creationId xmlns:p14="http://schemas.microsoft.com/office/powerpoint/2010/main" val="10757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uFillTx/>
              </a:rPr>
              <a:t>4</a:t>
            </a:fld>
            <a:endParaRPr lang="en-US">
              <a:uFillTx/>
            </a:endParaRPr>
          </a:p>
        </p:txBody>
      </p:sp>
    </p:spTree>
    <p:extLst>
      <p:ext uri="{BB962C8B-B14F-4D97-AF65-F5344CB8AC3E}">
        <p14:creationId xmlns:p14="http://schemas.microsoft.com/office/powerpoint/2010/main" val="22180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speaking, the reason it is a good thing that the disease is rare is that P(</a:t>
            </a:r>
            <a:r>
              <a:rPr lang="en-US" dirty="0" err="1"/>
              <a:t>disease|test</a:t>
            </a:r>
            <a:r>
              <a:rPr lang="en-US" dirty="0"/>
              <a:t>) is proportional to P(disease), so a lower prior for disease will mean a lower value for P(</a:t>
            </a:r>
            <a:r>
              <a:rPr lang="en-US" dirty="0" err="1"/>
              <a:t>disease|test</a:t>
            </a:r>
            <a:r>
              <a:rPr lang="en-US" dirty="0"/>
              <a:t>).</a:t>
            </a:r>
            <a:br>
              <a:rPr lang="en-US" dirty="0"/>
            </a:br>
            <a:r>
              <a:rPr lang="en-US" dirty="0"/>
              <a:t>Roughly speaking, if 10,000 people take the test, we expect 1 to actually have the disease, and most likely test positive, while the rest do not have the disease, but 1% of them (about 100 people) will test positive anyway, so P(</a:t>
            </a:r>
            <a:r>
              <a:rPr lang="en-US" dirty="0" err="1"/>
              <a:t>disease|test</a:t>
            </a:r>
            <a:r>
              <a:rPr lang="en-US" dirty="0"/>
              <a:t>) will be about 1 in 100. More precisely, using the normalization equation from page 480:</a:t>
            </a:r>
            <a:br>
              <a:rPr lang="en-US" dirty="0"/>
            </a:br>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uFillTx/>
              </a:rPr>
              <a:t>7</a:t>
            </a:fld>
            <a:endParaRPr lang="en-US">
              <a:uFillTx/>
            </a:endParaRPr>
          </a:p>
        </p:txBody>
      </p:sp>
    </p:spTree>
    <p:extLst>
      <p:ext uri="{BB962C8B-B14F-4D97-AF65-F5344CB8AC3E}">
        <p14:creationId xmlns:p14="http://schemas.microsoft.com/office/powerpoint/2010/main" val="3112294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7DE45F-BA72-B544-A9E8-3F6CC6B863B2}" type="slidenum">
              <a:rPr lang="en-US"/>
              <a:pPr/>
              <a:t>8</a:t>
            </a:fld>
            <a:endParaRPr lang="en-US"/>
          </a:p>
        </p:txBody>
      </p:sp>
      <p:sp>
        <p:nvSpPr>
          <p:cNvPr id="1552386" name="Rectangle 2"/>
          <p:cNvSpPr>
            <a:spLocks noGrp="1" noRot="1" noChangeAspect="1" noChangeArrowheads="1" noTextEdit="1"/>
          </p:cNvSpPr>
          <p:nvPr>
            <p:ph type="sldImg"/>
          </p:nvPr>
        </p:nvSpPr>
        <p:spPr>
          <a:ln/>
        </p:spPr>
      </p:sp>
      <p:sp>
        <p:nvSpPr>
          <p:cNvPr id="1552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15323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60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B5ECD5-515E-4817-8A06-1D2ED2C83850}" type="datetime4">
              <a:rPr lang="en-US" smtClean="0"/>
              <a:pPr/>
              <a:t>November 30, 2017</a:t>
            </a:fld>
            <a:endParaRPr lang="en-US"/>
          </a:p>
        </p:txBody>
      </p:sp>
      <p:sp>
        <p:nvSpPr>
          <p:cNvPr id="5" name="Footer Placeholder 4"/>
          <p:cNvSpPr>
            <a:spLocks noGrp="1"/>
          </p:cNvSpPr>
          <p:nvPr>
            <p:ph type="ftr" sz="quarter" idx="11"/>
          </p:nvPr>
        </p:nvSpPr>
        <p:spPr/>
        <p:txBody>
          <a:bodyPr/>
          <a:lstStyle/>
          <a:p>
            <a:endParaRPr lang="en-US">
              <a:uFillTx/>
            </a:endParaRP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754ED01-E2A0-4C1E-8E21-014B99041579}" type="slidenum">
              <a:rPr lang="en-US" smtClean="0">
                <a:uFillTx/>
              </a:rPr>
              <a:pPr/>
              <a:t>‹#›</a:t>
            </a:fld>
            <a:endParaRPr lang="en-US">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A070-D3B8-8C41-9F7B-846270079D77}" type="datetimeFigureOut">
              <a:rPr lang="en-US" smtClean="0">
                <a:uFillTx/>
              </a:rPr>
              <a:t>11/30/17</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264BC228-650C-5443-AF07-AD394F0FD572}" type="slidenum">
              <a:rPr lang="en-US" smtClean="0">
                <a:uFillTx/>
              </a:rPr>
              <a:pPr/>
              <a:t>‹#›</a:t>
            </a:fld>
            <a:endParaRPr lang="en-US">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A070-D3B8-8C41-9F7B-846270079D77}" type="datetimeFigureOut">
              <a:rPr lang="en-US" smtClean="0">
                <a:uFillTx/>
              </a:rPr>
              <a:t>11/30/17</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B36D8AD-7274-E34F-83E9-BD647F63C74B}" type="slidenum">
              <a:rPr lang="en-US" smtClean="0">
                <a:uFillTx/>
              </a:rPr>
              <a:pPr/>
              <a:t>‹#›</a:t>
            </a:fld>
            <a:endParaRPr lang="en-US">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60907757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0" y="228600"/>
            <a:ext cx="8153400" cy="685800"/>
          </a:xfrm>
        </p:spPr>
        <p:txBody>
          <a:bodyPr/>
          <a:lstStyle/>
          <a:p>
            <a:r>
              <a:rPr lang="en-US"/>
              <a:t>Click to edit Master title style</a:t>
            </a:r>
          </a:p>
        </p:txBody>
      </p:sp>
      <p:sp>
        <p:nvSpPr>
          <p:cNvPr id="3" name="Table Placeholder 2"/>
          <p:cNvSpPr>
            <a:spLocks noGrp="1"/>
          </p:cNvSpPr>
          <p:nvPr>
            <p:ph type="tbl" idx="1"/>
          </p:nvPr>
        </p:nvSpPr>
        <p:spPr>
          <a:xfrm>
            <a:off x="457200" y="1295400"/>
            <a:ext cx="8178800" cy="47625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fld id="{942120D2-3948-4F8F-BE5D-E7E7D97880B2}" type="datetime4">
              <a:rPr lang="en-US" smtClean="0"/>
              <a:pPr/>
              <a:t>November 30, 2017</a:t>
            </a:fld>
            <a:endParaRPr lang="en-US" dirty="0" err="1"/>
          </a:p>
        </p:txBody>
      </p:sp>
      <p:sp>
        <p:nvSpPr>
          <p:cNvPr id="5" name="Rectangle 5"/>
          <p:cNvSpPr>
            <a:spLocks noGrp="1" noChangeArrowheads="1"/>
          </p:cNvSpPr>
          <p:nvPr>
            <p:ph type="ftr" sz="quarter" idx="11"/>
          </p:nvPr>
        </p:nvSpPr>
        <p:spPr>
          <a:ln/>
        </p:spPr>
        <p:txBody>
          <a:bodyPr/>
          <a:lstStyle>
            <a:lvl1pPr>
              <a:defRPr/>
            </a:lvl1pPr>
          </a:lstStyle>
          <a:p>
            <a:r>
              <a:rPr lang="en-US">
                <a:uFillTx/>
              </a:rPr>
              <a:t>CSCI561 FALL 2014 Discussion  </a:t>
            </a:r>
            <a:endParaRPr lang="en-US" dirty="0">
              <a:uFillTx/>
            </a:endParaRPr>
          </a:p>
        </p:txBody>
      </p:sp>
      <p:sp>
        <p:nvSpPr>
          <p:cNvPr id="6" name="Rectangle 6"/>
          <p:cNvSpPr>
            <a:spLocks noGrp="1" noChangeArrowheads="1"/>
          </p:cNvSpPr>
          <p:nvPr>
            <p:ph type="sldNum" sz="quarter" idx="12"/>
          </p:nvPr>
        </p:nvSpPr>
        <p:spPr>
          <a:ln/>
        </p:spPr>
        <p:txBody>
          <a:bodyPr/>
          <a:lstStyle>
            <a:lvl1pPr>
              <a:defRPr/>
            </a:lvl1pPr>
          </a:lstStyle>
          <a:p>
            <a:fld id="{560FE452-C703-584A-BEE3-46230073E6B1}" type="slidenum">
              <a:rPr lang="en-US" smtClean="0">
                <a:uFillTx/>
              </a:rPr>
              <a:pPr/>
              <a:t>‹#›</a:t>
            </a:fld>
            <a:endParaRPr lang="en-US">
              <a:uFillTx/>
            </a:endParaRP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60907757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60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25FC387-D6ED-8F40-826E-ED0E74977C7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399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2D3A695E-CF49-844C-908C-762332DE5207}"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2545137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7200" b="0" cap="none"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solidFill>
                <a:srgbClr val="000000"/>
              </a:solidFill>
            </a:endParaRPr>
          </a:p>
        </p:txBody>
      </p:sp>
      <p:sp>
        <p:nvSpPr>
          <p:cNvPr id="8" name="Slide Number Placeholder 7"/>
          <p:cNvSpPr>
            <a:spLocks noGrp="1"/>
          </p:cNvSpPr>
          <p:nvPr>
            <p:ph type="sldNum" sz="quarter" idx="11"/>
          </p:nvPr>
        </p:nvSpPr>
        <p:spPr/>
        <p:txBody>
          <a:bodyPr/>
          <a:lstStyle/>
          <a:p>
            <a:fld id="{F2A70B9C-C57A-3D4C-A52F-B9A7773FFEFE}" type="slidenum">
              <a:rPr lang="en-US" smtClean="0">
                <a:solidFill>
                  <a:srgbClr val="D1282E"/>
                </a:solidFill>
              </a:rPr>
              <a:pPr/>
              <a:t>‹#›</a:t>
            </a:fld>
            <a:endParaRPr lang="en-US">
              <a:solidFill>
                <a:srgbClr val="D1282E"/>
              </a:solidFill>
            </a:endParaRPr>
          </a:p>
        </p:txBody>
      </p:sp>
      <p:sp>
        <p:nvSpPr>
          <p:cNvPr id="9" name="Footer Placeholder 8"/>
          <p:cNvSpPr>
            <a:spLocks noGrp="1"/>
          </p:cNvSpPr>
          <p:nvPr>
            <p:ph type="ftr" sz="quarter" idx="12"/>
          </p:nvPr>
        </p:nvSpPr>
        <p:spPr/>
        <p:txBody>
          <a:bodyPr/>
          <a:lstStyle/>
          <a:p>
            <a:endParaRPr lang="en-US">
              <a:solidFill>
                <a:srgbClr val="000000"/>
              </a:solidFill>
            </a:endParaRPr>
          </a:p>
        </p:txBody>
      </p:sp>
    </p:spTree>
    <p:extLst>
      <p:ext uri="{BB962C8B-B14F-4D97-AF65-F5344CB8AC3E}">
        <p14:creationId xmlns:p14="http://schemas.microsoft.com/office/powerpoint/2010/main" val="1396039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3C6A6ADA-231C-2F4E-9AF9-D7EAFFA7E302}"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597489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srgbClr val="000000"/>
              </a:solidFill>
            </a:endParaRPr>
          </a:p>
        </p:txBody>
      </p:sp>
      <p:sp>
        <p:nvSpPr>
          <p:cNvPr id="8" name="Footer Placeholder 7"/>
          <p:cNvSpPr>
            <a:spLocks noGrp="1"/>
          </p:cNvSpPr>
          <p:nvPr>
            <p:ph type="ftr" sz="quarter" idx="11"/>
          </p:nvPr>
        </p:nvSpPr>
        <p:spPr/>
        <p:txBody>
          <a:bodyPr/>
          <a:lstStyle/>
          <a:p>
            <a:endParaRPr lang="en-US">
              <a:solidFill>
                <a:srgbClr val="000000"/>
              </a:solidFill>
            </a:endParaRPr>
          </a:p>
        </p:txBody>
      </p:sp>
      <p:sp>
        <p:nvSpPr>
          <p:cNvPr id="9" name="Slide Number Placeholder 8"/>
          <p:cNvSpPr>
            <a:spLocks noGrp="1"/>
          </p:cNvSpPr>
          <p:nvPr>
            <p:ph type="sldNum" sz="quarter" idx="12"/>
          </p:nvPr>
        </p:nvSpPr>
        <p:spPr/>
        <p:txBody>
          <a:bodyPr/>
          <a:lstStyle/>
          <a:p>
            <a:fld id="{4E0E8C61-63B8-9343-8A74-941ED303D62D}"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418668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2CA070-D3B8-8C41-9F7B-846270079D77}" type="datetimeFigureOut">
              <a:rPr lang="en-US" smtClean="0">
                <a:uFillTx/>
              </a:rPr>
              <a:t>11/30/17</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68367B37-5408-8848-BA1A-2C039AA52483}" type="slidenum">
              <a:rPr lang="en-US" smtClean="0">
                <a:uFillTx/>
              </a:rPr>
              <a:pPr/>
              <a:t>‹#›</a:t>
            </a:fld>
            <a:endParaRPr lang="en-US">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5" name="Slide Number Placeholder 4"/>
          <p:cNvSpPr>
            <a:spLocks noGrp="1"/>
          </p:cNvSpPr>
          <p:nvPr>
            <p:ph type="sldNum" sz="quarter" idx="12"/>
          </p:nvPr>
        </p:nvSpPr>
        <p:spPr/>
        <p:txBody>
          <a:bodyPr/>
          <a:lstStyle/>
          <a:p>
            <a:fld id="{EA868E83-1B78-5545-806D-587471DC150E}"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3239636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solidFill>
            </a:endParaRPr>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8C2624EC-1F17-4A4F-B36C-388417E6C1F2}"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741976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D421B90F-881D-8344-A850-3DEAE14EA74D}" type="slidenum">
              <a:rPr lang="en-US" smtClean="0">
                <a:solidFill>
                  <a:srgbClr val="D1282E"/>
                </a:solidFill>
              </a:rPr>
              <a:pPr/>
              <a:t>‹#›</a:t>
            </a:fld>
            <a:endParaRPr lang="en-US">
              <a:solidFill>
                <a:srgbClr val="D1282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79990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B3C1ECC-FBA0-9A4B-A4FA-F0062402B84B}" type="slidenum">
              <a:rPr lang="en-US" smtClean="0">
                <a:solidFill>
                  <a:srgbClr val="000000"/>
                </a:solidFill>
              </a:rPr>
              <a:pPr/>
              <a:t>‹#›</a:t>
            </a:fld>
            <a:endParaRPr lang="en-US">
              <a:solidFill>
                <a:srgbClr val="000000"/>
              </a:solidFill>
            </a:endParaRP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231173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049C0F18-5A12-5C4B-BF6F-8FCDBAC16295}"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2568130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174F3DA3-7DD5-E94E-9F4F-2E9AF0C8182C}"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0594219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997494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0" y="228600"/>
            <a:ext cx="8153400" cy="685800"/>
          </a:xfrm>
        </p:spPr>
        <p:txBody>
          <a:bodyPr/>
          <a:lstStyle/>
          <a:p>
            <a:r>
              <a:rPr lang="en-US"/>
              <a:t>Click to edit Master title style</a:t>
            </a:r>
          </a:p>
        </p:txBody>
      </p:sp>
      <p:sp>
        <p:nvSpPr>
          <p:cNvPr id="3" name="Table Placeholder 2"/>
          <p:cNvSpPr>
            <a:spLocks noGrp="1"/>
          </p:cNvSpPr>
          <p:nvPr>
            <p:ph type="tbl" idx="1"/>
          </p:nvPr>
        </p:nvSpPr>
        <p:spPr>
          <a:xfrm>
            <a:off x="457200" y="1295400"/>
            <a:ext cx="8178800" cy="47625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450DF0C5-07C2-9C40-92E3-D1200EA5F8AC}"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53509664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userDrawn="1"/>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1059406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7200" b="0" cap="none"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8E80666-FB37-4B36-9149-507F3B0178E3}" type="datetimeFigureOut">
              <a:rPr lang="en-US" smtClean="0">
                <a:uFillTx/>
              </a:rPr>
              <a:pPr/>
              <a:t>11/30/17</a:t>
            </a:fld>
            <a:endParaRPr lang="en-US">
              <a:uFillTx/>
            </a:endParaRPr>
          </a:p>
        </p:txBody>
      </p:sp>
      <p:sp>
        <p:nvSpPr>
          <p:cNvPr id="8" name="Slide Number Placeholder 7"/>
          <p:cNvSpPr>
            <a:spLocks noGrp="1"/>
          </p:cNvSpPr>
          <p:nvPr>
            <p:ph type="sldNum" sz="quarter" idx="11"/>
          </p:nvPr>
        </p:nvSpPr>
        <p:spPr/>
        <p:txBody>
          <a:bodyPr/>
          <a:lstStyle/>
          <a:p>
            <a:fld id="{D7E63A33-8271-4DD0-9C48-789913D7C115}" type="slidenum">
              <a:rPr lang="en-US" smtClean="0">
                <a:uFillTx/>
              </a:rPr>
              <a:pPr/>
              <a:t>‹#›</a:t>
            </a:fld>
            <a:endParaRPr lang="en-US">
              <a:uFillTx/>
            </a:endParaRPr>
          </a:p>
        </p:txBody>
      </p:sp>
      <p:sp>
        <p:nvSpPr>
          <p:cNvPr id="9" name="Footer Placeholder 8"/>
          <p:cNvSpPr>
            <a:spLocks noGrp="1"/>
          </p:cNvSpPr>
          <p:nvPr>
            <p:ph type="ftr" sz="quarter" idx="12"/>
          </p:nvPr>
        </p:nvSpPr>
        <p:spPr/>
        <p:txBody>
          <a:bodyPr/>
          <a:lstStyle/>
          <a:p>
            <a:endParaRPr lang="en-US">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2CA070-D3B8-8C41-9F7B-846270079D77}" type="datetimeFigureOut">
              <a:rPr lang="en-US" smtClean="0">
                <a:uFillTx/>
              </a:rPr>
              <a:t>11/30/17</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601BB6B3-B3F2-794E-9B60-14E896EAF3B8}" type="slidenum">
              <a:rPr lang="en-US" smtClean="0">
                <a:uFillTx/>
              </a:rPr>
              <a:pPr/>
              <a:t>‹#›</a:t>
            </a:fld>
            <a:endParaRPr lang="en-US">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2CA070-D3B8-8C41-9F7B-846270079D77}" type="datetimeFigureOut">
              <a:rPr lang="en-US" smtClean="0">
                <a:uFillTx/>
              </a:rPr>
              <a:t>11/30/17</a:t>
            </a:fld>
            <a:endParaRPr lang="en-US">
              <a:uFillTx/>
            </a:endParaRPr>
          </a:p>
        </p:txBody>
      </p:sp>
      <p:sp>
        <p:nvSpPr>
          <p:cNvPr id="8" name="Footer Placeholder 7"/>
          <p:cNvSpPr>
            <a:spLocks noGrp="1"/>
          </p:cNvSpPr>
          <p:nvPr>
            <p:ph type="ftr" sz="quarter" idx="11"/>
          </p:nvPr>
        </p:nvSpPr>
        <p:spPr/>
        <p:txBody>
          <a:bodyPr/>
          <a:lstStyle/>
          <a:p>
            <a:endParaRPr lang="en-US">
              <a:uFillTx/>
            </a:endParaRPr>
          </a:p>
        </p:txBody>
      </p:sp>
      <p:sp>
        <p:nvSpPr>
          <p:cNvPr id="9" name="Slide Number Placeholder 8"/>
          <p:cNvSpPr>
            <a:spLocks noGrp="1"/>
          </p:cNvSpPr>
          <p:nvPr>
            <p:ph type="sldNum" sz="quarter" idx="12"/>
          </p:nvPr>
        </p:nvSpPr>
        <p:spPr/>
        <p:txBody>
          <a:bodyPr/>
          <a:lstStyle/>
          <a:p>
            <a:fld id="{7338F6DD-179E-DC4B-8B1C-27FA5FCA25A1}" type="slidenum">
              <a:rPr lang="en-US" smtClean="0">
                <a:uFillTx/>
              </a:rPr>
              <a:pPr/>
              <a:t>‹#›</a:t>
            </a:fld>
            <a:endParaRPr lang="en-US">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2CA070-D3B8-8C41-9F7B-846270079D77}" type="datetimeFigureOut">
              <a:rPr lang="en-US" smtClean="0">
                <a:uFillTx/>
              </a:rPr>
              <a:t>11/30/17</a:t>
            </a:fld>
            <a:endParaRPr lang="en-US">
              <a:uFillTx/>
            </a:endParaRPr>
          </a:p>
        </p:txBody>
      </p:sp>
      <p:sp>
        <p:nvSpPr>
          <p:cNvPr id="4" name="Footer Placeholder 3"/>
          <p:cNvSpPr>
            <a:spLocks noGrp="1"/>
          </p:cNvSpPr>
          <p:nvPr>
            <p:ph type="ftr" sz="quarter" idx="11"/>
          </p:nvPr>
        </p:nvSpPr>
        <p:spPr/>
        <p:txBody>
          <a:bodyPr/>
          <a:lstStyle/>
          <a:p>
            <a:endParaRPr lang="en-US" dirty="0">
              <a:uFillTx/>
            </a:endParaRPr>
          </a:p>
        </p:txBody>
      </p:sp>
      <p:sp>
        <p:nvSpPr>
          <p:cNvPr id="5" name="Slide Number Placeholder 4"/>
          <p:cNvSpPr>
            <a:spLocks noGrp="1"/>
          </p:cNvSpPr>
          <p:nvPr>
            <p:ph type="sldNum" sz="quarter" idx="12"/>
          </p:nvPr>
        </p:nvSpPr>
        <p:spPr/>
        <p:txBody>
          <a:bodyPr/>
          <a:lstStyle/>
          <a:p>
            <a:fld id="{2CDE31AB-598E-8442-AB54-6D4D86C0F604}" type="slidenum">
              <a:rPr lang="en-US" smtClean="0">
                <a:uFillTx/>
              </a: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2CA070-D3B8-8C41-9F7B-846270079D77}" type="datetimeFigureOut">
              <a:rPr lang="en-US" smtClean="0">
                <a:uFillTx/>
              </a:rPr>
              <a:t>11/30/17</a:t>
            </a:fld>
            <a:endParaRPr lang="en-US">
              <a:uFillTx/>
            </a:endParaRPr>
          </a:p>
        </p:txBody>
      </p:sp>
      <p:sp>
        <p:nvSpPr>
          <p:cNvPr id="3" name="Footer Placeholder 2"/>
          <p:cNvSpPr>
            <a:spLocks noGrp="1"/>
          </p:cNvSpPr>
          <p:nvPr>
            <p:ph type="ftr" sz="quarter" idx="11"/>
          </p:nvPr>
        </p:nvSpPr>
        <p:spPr/>
        <p:txBody>
          <a:bodyPr/>
          <a:lstStyle/>
          <a:p>
            <a:endParaRPr lang="en-US">
              <a:uFillTx/>
            </a:endParaRPr>
          </a:p>
        </p:txBody>
      </p:sp>
      <p:sp>
        <p:nvSpPr>
          <p:cNvPr id="4" name="Slide Number Placeholder 3"/>
          <p:cNvSpPr>
            <a:spLocks noGrp="1"/>
          </p:cNvSpPr>
          <p:nvPr>
            <p:ph type="sldNum" sz="quarter" idx="12"/>
          </p:nvPr>
        </p:nvSpPr>
        <p:spPr/>
        <p:txBody>
          <a:bodyPr/>
          <a:lstStyle/>
          <a:p>
            <a:fld id="{5BC86CDD-3BFB-4F4C-AD12-21A48E6304AF}" type="slidenum">
              <a:rPr lang="en-US" smtClean="0">
                <a:uFillTx/>
              </a: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2CA070-D3B8-8C41-9F7B-846270079D77}" type="datetimeFigureOut">
              <a:rPr lang="en-US" smtClean="0">
                <a:uFillTx/>
              </a:rPr>
              <a:t>11/30/17</a:t>
            </a:fld>
            <a:endParaRPr lang="en-US">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uFillTx/>
              </a:rPr>
              <a:pPr/>
              <a:t>‹#›</a:t>
            </a:fld>
            <a:endParaRPr lang="en-US" dirty="0">
              <a:uFillTx/>
            </a:endParaRPr>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2CA070-D3B8-8C41-9F7B-846270079D77}" type="datetimeFigureOut">
              <a:rPr lang="en-US" smtClean="0">
                <a:uFillTx/>
              </a:rPr>
              <a:t>11/30/17</a:t>
            </a:fld>
            <a:endParaRPr lang="en-US">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99E5E15B-D66F-FA45-881E-55A052CF3A21}" type="slidenum">
              <a:rPr lang="en-US" smtClean="0">
                <a:uFillTx/>
              </a:rPr>
              <a:pPr/>
              <a:t>‹#›</a:t>
            </a:fld>
            <a:endParaRPr lang="en-US">
              <a:uFillTx/>
            </a:endParaRP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5047"/>
            <a:ext cx="7754368" cy="7226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42120D2-3948-4F8F-BE5D-E7E7D97880B2}" type="datetime4">
              <a:rPr lang="en-US" smtClean="0"/>
              <a:pPr/>
              <a:t>November 30, 2017</a:t>
            </a:fld>
            <a:endParaRPr lang="en-US" dirty="0" err="1"/>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uFillTx/>
              </a:rPr>
              <a:t>CSCI561 FALL 2014 Discussion  </a:t>
            </a:r>
            <a:endParaRPr lang="en-US" dirty="0">
              <a:uFillTx/>
            </a:endParaRP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560FE452-C703-584A-BEE3-46230073E6B1}" type="slidenum">
              <a:rPr lang="en-US" smtClean="0">
                <a:uFillTx/>
              </a:rPr>
              <a:pPr/>
              <a:t>‹#›</a:t>
            </a:fld>
            <a:endParaRPr lang="en-US">
              <a:uFillTx/>
            </a:endParaRPr>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hdr="0" dt="0"/>
  <p:txStyles>
    <p:titleStyle>
      <a:lvl1pPr algn="l" defTabSz="914400" rtl="0" eaLnBrk="1" latinLnBrk="0" hangingPunct="1">
        <a:spcBef>
          <a:spcPct val="0"/>
        </a:spcBef>
        <a:buNone/>
        <a:defRPr sz="3600" b="0" i="0" kern="1200" cap="none" spc="-60" baseline="0">
          <a:solidFill>
            <a:schemeClr val="tx2"/>
          </a:solidFill>
          <a:effectLst/>
          <a:latin typeface="Arial Black"/>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solidFill>
                <a:srgbClr val="000000"/>
              </a:solidFill>
            </a:endParaRP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solidFill>
                <a:srgbClr val="000000"/>
              </a:solidFill>
            </a:endParaRP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450DF0C5-07C2-9C40-92E3-D1200EA5F8AC}" type="slidenum">
              <a:rPr lang="en-US" smtClean="0">
                <a:solidFill>
                  <a:srgbClr val="D1282E"/>
                </a:solidFill>
              </a:rPr>
              <a:pPr/>
              <a:t>‹#›</a:t>
            </a:fld>
            <a:endParaRPr lang="en-US">
              <a:solidFill>
                <a:srgbClr val="D1282E"/>
              </a:solidFill>
            </a:endParaRPr>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3349217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hdr="0" ftr="0" dt="0"/>
  <p:txStyles>
    <p:titleStyle>
      <a:lvl1pPr algn="l" defTabSz="914400" rtl="0" eaLnBrk="1" latinLnBrk="0" hangingPunct="1">
        <a:spcBef>
          <a:spcPct val="0"/>
        </a:spcBef>
        <a:buNone/>
        <a:defRPr sz="3600" b="0" i="0" kern="1200" cap="none" spc="-60" baseline="0">
          <a:solidFill>
            <a:schemeClr val="tx2"/>
          </a:solidFill>
          <a:effectLst/>
          <a:latin typeface="Arial Black"/>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tejada@usc.edu" TargetMode="External"/><Relationship Id="rId4" Type="http://schemas.openxmlformats.org/officeDocument/2006/relationships/hyperlink" Target="mailto:shen@isi.edu" TargetMode="External"/><Relationship Id="rId5" Type="http://schemas.openxmlformats.org/officeDocument/2006/relationships/hyperlink" Target="mailto:nwang@ict.usc.edu"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emf"/><Relationship Id="rId3"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package" Target="../embeddings/Microsoft_Word_Document1.docx"/><Relationship Id="rId5" Type="http://schemas.openxmlformats.org/officeDocument/2006/relationships/image" Target="../media/image6.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emf"/><Relationship Id="rId5" Type="http://schemas.openxmlformats.org/officeDocument/2006/relationships/image" Target="../media/image9.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0.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1.mpeg"/><Relationship Id="rId2" Type="http://schemas.openxmlformats.org/officeDocument/2006/relationships/video" Target="../media/media1.m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2.mp4"/><Relationship Id="rId2" Type="http://schemas.openxmlformats.org/officeDocument/2006/relationships/video" Target="../media/media2.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1400" y="1281877"/>
            <a:ext cx="8137313" cy="1204306"/>
          </a:xfrm>
        </p:spPr>
        <p:txBody>
          <a:bodyPr/>
          <a:lstStyle/>
          <a:p>
            <a:r>
              <a:rPr lang="en-US" sz="4800" dirty="0">
                <a:uFillTx/>
              </a:rPr>
              <a:t>CSCI561 Fall 2017</a:t>
            </a:r>
            <a:br>
              <a:rPr lang="en-US" sz="4800" dirty="0">
                <a:uFillTx/>
              </a:rPr>
            </a:br>
            <a:r>
              <a:rPr lang="en-US" sz="4800" dirty="0">
                <a:uFillTx/>
              </a:rPr>
              <a:t>Week 15 Discussion</a:t>
            </a:r>
          </a:p>
        </p:txBody>
      </p:sp>
      <p:sp>
        <p:nvSpPr>
          <p:cNvPr id="5" name="Subtitle 2"/>
          <p:cNvSpPr txBox="1">
            <a:spLocks/>
          </p:cNvSpPr>
          <p:nvPr/>
        </p:nvSpPr>
        <p:spPr>
          <a:xfrm>
            <a:off x="1041400" y="4189271"/>
            <a:ext cx="7300075" cy="1933417"/>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spcAft>
                <a:spcPts val="600"/>
              </a:spcAft>
              <a:buFont typeface="Arial" pitchFamily="34" charset="0"/>
              <a:buNone/>
              <a:defRPr sz="2400" b="0" kern="1200" cap="all" spc="120" baseline="0">
                <a:solidFill>
                  <a:schemeClr val="tx2"/>
                </a:solidFill>
                <a:latin typeface="+mj-lt"/>
                <a:ea typeface="+mn-ea"/>
                <a:cs typeface="+mn-cs"/>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tx2"/>
              </a:buClr>
              <a:buFont typeface="Arial" pitchFamily="34" charset="0"/>
              <a:buNone/>
              <a:defRPr sz="18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9pPr>
          </a:lstStyle>
          <a:p>
            <a:r>
              <a:rPr lang="en-US" dirty="0"/>
              <a:t>Prof Sheila Tejada </a:t>
            </a:r>
            <a:r>
              <a:rPr lang="en-US" dirty="0">
                <a:hlinkClick r:id="rId3"/>
              </a:rPr>
              <a:t>stejada@usc.edu</a:t>
            </a:r>
            <a:endParaRPr lang="en-US" dirty="0">
              <a:ln>
                <a:solidFill>
                  <a:srgbClr val="FFFFFF"/>
                </a:solidFill>
              </a:ln>
              <a:solidFill>
                <a:srgbClr val="FFFFFF"/>
              </a:solidFill>
            </a:endParaRPr>
          </a:p>
          <a:p>
            <a:r>
              <a:rPr lang="en-US" dirty="0"/>
              <a:t>Prof Wei-min </a:t>
            </a:r>
            <a:r>
              <a:rPr lang="en-US" dirty="0" err="1"/>
              <a:t>Shen</a:t>
            </a:r>
            <a:r>
              <a:rPr lang="en-US" dirty="0"/>
              <a:t> </a:t>
            </a:r>
            <a:r>
              <a:rPr lang="en-US" dirty="0">
                <a:hlinkClick r:id="rId4"/>
              </a:rPr>
              <a:t>shen@isi.edu</a:t>
            </a:r>
            <a:endParaRPr lang="en-US" dirty="0"/>
          </a:p>
          <a:p>
            <a:r>
              <a:rPr lang="en-US" dirty="0"/>
              <a:t>Prof </a:t>
            </a:r>
            <a:r>
              <a:rPr lang="en-US" dirty="0" err="1"/>
              <a:t>Ning</a:t>
            </a:r>
            <a:r>
              <a:rPr lang="en-US" dirty="0"/>
              <a:t> Wang </a:t>
            </a:r>
            <a:r>
              <a:rPr lang="en-US" dirty="0">
                <a:hlinkClick r:id="rId5"/>
              </a:rPr>
              <a:t>nwang@ict.usc.edu</a:t>
            </a:r>
            <a:endParaRPr lang="en-US" dirty="0"/>
          </a:p>
          <a:p>
            <a:endParaRPr lang="en-US" dirty="0">
              <a:ln>
                <a:solidFill>
                  <a:srgbClr val="FFFFFF"/>
                </a:solidFill>
              </a:ln>
              <a:solidFill>
                <a:srgbClr val="FFFFFF"/>
              </a:solidFill>
            </a:endParaRPr>
          </a:p>
          <a:p>
            <a:endParaRPr lang="en-US" dirty="0"/>
          </a:p>
        </p:txBody>
      </p:sp>
    </p:spTree>
    <p:extLst>
      <p:ext uri="{BB962C8B-B14F-4D97-AF65-F5344CB8AC3E}">
        <p14:creationId xmlns:p14="http://schemas.microsoft.com/office/powerpoint/2010/main" val="3806427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14.1</a:t>
            </a:r>
          </a:p>
        </p:txBody>
      </p:sp>
      <p:sp>
        <p:nvSpPr>
          <p:cNvPr id="3" name="Footer Placeholder 2"/>
          <p:cNvSpPr>
            <a:spLocks noGrp="1"/>
          </p:cNvSpPr>
          <p:nvPr>
            <p:ph type="ftr" sz="quarter" idx="11"/>
          </p:nvPr>
        </p:nvSpPr>
        <p:spPr/>
        <p:txBody>
          <a:bodyPr/>
          <a:lstStyle/>
          <a:p>
            <a:endParaRPr lang="en-US" dirty="0">
              <a:uFillTx/>
            </a:endParaRPr>
          </a:p>
        </p:txBody>
      </p:sp>
      <p:sp>
        <p:nvSpPr>
          <p:cNvPr id="4" name="Slide Number Placeholder 3"/>
          <p:cNvSpPr>
            <a:spLocks noGrp="1"/>
          </p:cNvSpPr>
          <p:nvPr>
            <p:ph type="sldNum" sz="quarter" idx="12"/>
          </p:nvPr>
        </p:nvSpPr>
        <p:spPr/>
        <p:txBody>
          <a:bodyPr/>
          <a:lstStyle/>
          <a:p>
            <a:fld id="{2CDE31AB-598E-8442-AB54-6D4D86C0F604}" type="slidenum">
              <a:rPr lang="en-US" smtClean="0">
                <a:uFillTx/>
              </a:rPr>
              <a:pPr/>
              <a:t>10</a:t>
            </a:fld>
            <a:endParaRPr lang="en-US">
              <a:uFillTx/>
            </a:endParaRPr>
          </a:p>
        </p:txBody>
      </p:sp>
      <p:pic>
        <p:nvPicPr>
          <p:cNvPr id="6" name="Picture 5"/>
          <p:cNvPicPr>
            <a:picLocks noChangeAspect="1"/>
          </p:cNvPicPr>
          <p:nvPr/>
        </p:nvPicPr>
        <p:blipFill>
          <a:blip r:embed="rId2"/>
          <a:stretch>
            <a:fillRect/>
          </a:stretch>
        </p:blipFill>
        <p:spPr>
          <a:xfrm>
            <a:off x="5477400" y="4296710"/>
            <a:ext cx="2001505" cy="1436374"/>
          </a:xfrm>
          <a:prstGeom prst="rect">
            <a:avLst/>
          </a:prstGeom>
          <a:solidFill>
            <a:srgbClr val="FFFFFF"/>
          </a:solidFill>
        </p:spPr>
      </p:pic>
      <p:sp>
        <p:nvSpPr>
          <p:cNvPr id="7" name="Rectangle 6"/>
          <p:cNvSpPr/>
          <p:nvPr/>
        </p:nvSpPr>
        <p:spPr>
          <a:xfrm>
            <a:off x="631343" y="4802960"/>
            <a:ext cx="4845597" cy="338554"/>
          </a:xfrm>
          <a:prstGeom prst="rect">
            <a:avLst/>
          </a:prstGeom>
        </p:spPr>
        <p:txBody>
          <a:bodyPr wrap="none">
            <a:spAutoFit/>
          </a:bodyPr>
          <a:lstStyle/>
          <a:p>
            <a:r>
              <a:rPr lang="en-US" sz="2400" baseline="30000" dirty="0"/>
              <a:t>The CPT for X</a:t>
            </a:r>
            <a:r>
              <a:rPr lang="en-US" sz="2400" baseline="-25000" dirty="0"/>
              <a:t>i </a:t>
            </a:r>
            <a:r>
              <a:rPr lang="en-US" sz="2400" baseline="30000" dirty="0"/>
              <a:t>given C are the same, and equal to:</a:t>
            </a:r>
            <a:endParaRPr lang="en-US" sz="2400" dirty="0"/>
          </a:p>
        </p:txBody>
      </p:sp>
      <p:sp>
        <p:nvSpPr>
          <p:cNvPr id="8" name="Rectangle 7"/>
          <p:cNvSpPr/>
          <p:nvPr/>
        </p:nvSpPr>
        <p:spPr>
          <a:xfrm>
            <a:off x="822960" y="1455820"/>
            <a:ext cx="7762148" cy="923330"/>
          </a:xfrm>
          <a:prstGeom prst="rect">
            <a:avLst/>
          </a:prstGeom>
        </p:spPr>
        <p:txBody>
          <a:bodyPr wrap="square">
            <a:spAutoFit/>
          </a:bodyPr>
          <a:lstStyle/>
          <a:p>
            <a:r>
              <a:rPr lang="en-US" dirty="0"/>
              <a:t>With the random variable C denoting which coin {a, b, c} we drew, the network has C at the root and X1, X2, and X3 as children. </a:t>
            </a:r>
          </a:p>
          <a:p>
            <a:r>
              <a:rPr lang="en-US" dirty="0"/>
              <a:t>The CPT for C is: </a:t>
            </a:r>
          </a:p>
        </p:txBody>
      </p:sp>
      <p:pic>
        <p:nvPicPr>
          <p:cNvPr id="9" name="Picture 8"/>
          <p:cNvPicPr>
            <a:picLocks noChangeAspect="1"/>
          </p:cNvPicPr>
          <p:nvPr/>
        </p:nvPicPr>
        <p:blipFill>
          <a:blip r:embed="rId3"/>
          <a:stretch>
            <a:fillRect/>
          </a:stretch>
        </p:blipFill>
        <p:spPr>
          <a:xfrm>
            <a:off x="1749550" y="2379150"/>
            <a:ext cx="1384686" cy="1541443"/>
          </a:xfrm>
          <a:prstGeom prst="rect">
            <a:avLst/>
          </a:prstGeom>
          <a:solidFill>
            <a:srgbClr val="FFFFFF"/>
          </a:solidFill>
        </p:spPr>
      </p:pic>
      <p:sp>
        <p:nvSpPr>
          <p:cNvPr id="10" name="Oval 9"/>
          <p:cNvSpPr/>
          <p:nvPr/>
        </p:nvSpPr>
        <p:spPr>
          <a:xfrm>
            <a:off x="5477400" y="2262297"/>
            <a:ext cx="1349277" cy="833477"/>
          </a:xfrm>
          <a:prstGeom prst="ellipse">
            <a:avLst/>
          </a:prstGeom>
          <a:solidFill>
            <a:srgbClr val="FFFFFF"/>
          </a:solidFill>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solidFill>
                  <a:srgbClr val="000000"/>
                </a:solidFill>
              </a:rPr>
              <a:t>C</a:t>
            </a:r>
          </a:p>
        </p:txBody>
      </p:sp>
      <p:sp>
        <p:nvSpPr>
          <p:cNvPr id="11" name="Oval 10"/>
          <p:cNvSpPr/>
          <p:nvPr/>
        </p:nvSpPr>
        <p:spPr>
          <a:xfrm>
            <a:off x="7051761" y="3374114"/>
            <a:ext cx="1349277" cy="833477"/>
          </a:xfrm>
          <a:prstGeom prst="ellipse">
            <a:avLst/>
          </a:prstGeom>
          <a:solidFill>
            <a:srgbClr val="FFFFFF"/>
          </a:solidFill>
          <a:ln>
            <a:solidFill>
              <a:schemeClr val="tx1"/>
            </a:solidFill>
          </a:ln>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solidFill>
                  <a:srgbClr val="000000"/>
                </a:solidFill>
              </a:rPr>
              <a:t>x3</a:t>
            </a:r>
          </a:p>
        </p:txBody>
      </p:sp>
      <p:sp>
        <p:nvSpPr>
          <p:cNvPr id="12" name="Oval 11"/>
          <p:cNvSpPr/>
          <p:nvPr/>
        </p:nvSpPr>
        <p:spPr>
          <a:xfrm>
            <a:off x="5477400" y="3374114"/>
            <a:ext cx="1349277" cy="833477"/>
          </a:xfrm>
          <a:prstGeom prst="ellipse">
            <a:avLst/>
          </a:prstGeom>
          <a:solidFill>
            <a:srgbClr val="FFFFFF"/>
          </a:solidFill>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solidFill>
                  <a:srgbClr val="000000"/>
                </a:solidFill>
              </a:rPr>
              <a:t>x2</a:t>
            </a:r>
          </a:p>
        </p:txBody>
      </p:sp>
      <p:sp>
        <p:nvSpPr>
          <p:cNvPr id="13" name="Oval 12"/>
          <p:cNvSpPr/>
          <p:nvPr/>
        </p:nvSpPr>
        <p:spPr>
          <a:xfrm>
            <a:off x="3910224" y="3374114"/>
            <a:ext cx="1349277" cy="833477"/>
          </a:xfrm>
          <a:prstGeom prst="ellipse">
            <a:avLst/>
          </a:prstGeom>
          <a:solidFill>
            <a:srgbClr val="FFFFFF"/>
          </a:solidFill>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solidFill>
                  <a:srgbClr val="000000"/>
                </a:solidFill>
              </a:rPr>
              <a:t>x1</a:t>
            </a:r>
          </a:p>
        </p:txBody>
      </p:sp>
      <p:sp>
        <p:nvSpPr>
          <p:cNvPr id="14" name="Line 61"/>
          <p:cNvSpPr>
            <a:spLocks noChangeShapeType="1"/>
          </p:cNvSpPr>
          <p:nvPr/>
        </p:nvSpPr>
        <p:spPr bwMode="auto">
          <a:xfrm flipH="1">
            <a:off x="4762155" y="2889927"/>
            <a:ext cx="820150" cy="484187"/>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15" name="Line 61"/>
          <p:cNvSpPr>
            <a:spLocks noChangeShapeType="1"/>
          </p:cNvSpPr>
          <p:nvPr/>
        </p:nvSpPr>
        <p:spPr bwMode="auto">
          <a:xfrm>
            <a:off x="6124661" y="3095774"/>
            <a:ext cx="0" cy="27834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16" name="Line 61"/>
          <p:cNvSpPr>
            <a:spLocks noChangeShapeType="1"/>
          </p:cNvSpPr>
          <p:nvPr/>
        </p:nvSpPr>
        <p:spPr bwMode="auto">
          <a:xfrm>
            <a:off x="6733159" y="2889927"/>
            <a:ext cx="745286" cy="484187"/>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5" name="TextBox 4"/>
          <p:cNvSpPr txBox="1"/>
          <p:nvPr/>
        </p:nvSpPr>
        <p:spPr>
          <a:xfrm>
            <a:off x="6656565" y="4366840"/>
            <a:ext cx="841348" cy="338554"/>
          </a:xfrm>
          <a:prstGeom prst="rect">
            <a:avLst/>
          </a:prstGeom>
          <a:solidFill>
            <a:srgbClr val="FFFFFF"/>
          </a:solidFill>
        </p:spPr>
        <p:txBody>
          <a:bodyPr wrap="square" rtlCol="0">
            <a:spAutoFit/>
          </a:bodyPr>
          <a:lstStyle/>
          <a:p>
            <a:r>
              <a:rPr lang="en-US" sz="1600" dirty="0">
                <a:solidFill>
                  <a:srgbClr val="000000"/>
                </a:solidFill>
              </a:rPr>
              <a:t>P(X|C)</a:t>
            </a:r>
          </a:p>
        </p:txBody>
      </p:sp>
    </p:spTree>
    <p:extLst>
      <p:ext uri="{BB962C8B-B14F-4D97-AF65-F5344CB8AC3E}">
        <p14:creationId xmlns:p14="http://schemas.microsoft.com/office/powerpoint/2010/main" val="38009827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92" y="-193238"/>
            <a:ext cx="7772400" cy="1143000"/>
          </a:xfrm>
        </p:spPr>
        <p:txBody>
          <a:bodyPr/>
          <a:lstStyle/>
          <a:p>
            <a:r>
              <a:rPr lang="en-US" dirty="0"/>
              <a:t>Exercise 14.1</a:t>
            </a:r>
          </a:p>
        </p:txBody>
      </p:sp>
      <p:sp>
        <p:nvSpPr>
          <p:cNvPr id="3" name="Footer Placeholder 2"/>
          <p:cNvSpPr>
            <a:spLocks noGrp="1"/>
          </p:cNvSpPr>
          <p:nvPr>
            <p:ph type="ftr" sz="quarter" idx="11"/>
          </p:nvPr>
        </p:nvSpPr>
        <p:spPr/>
        <p:txBody>
          <a:bodyPr/>
          <a:lstStyle/>
          <a:p>
            <a:endParaRPr lang="en-US" dirty="0">
              <a:uFillTx/>
            </a:endParaRPr>
          </a:p>
        </p:txBody>
      </p:sp>
      <p:sp>
        <p:nvSpPr>
          <p:cNvPr id="4" name="Slide Number Placeholder 3"/>
          <p:cNvSpPr>
            <a:spLocks noGrp="1"/>
          </p:cNvSpPr>
          <p:nvPr>
            <p:ph type="sldNum" sz="quarter" idx="12"/>
          </p:nvPr>
        </p:nvSpPr>
        <p:spPr/>
        <p:txBody>
          <a:bodyPr/>
          <a:lstStyle/>
          <a:p>
            <a:fld id="{2CDE31AB-598E-8442-AB54-6D4D86C0F604}" type="slidenum">
              <a:rPr lang="en-US" smtClean="0">
                <a:uFillTx/>
              </a:rPr>
              <a:pPr/>
              <a:t>11</a:t>
            </a:fld>
            <a:endParaRPr lang="en-US">
              <a:uFillTx/>
            </a:endParaRPr>
          </a:p>
        </p:txBody>
      </p:sp>
      <p:sp>
        <p:nvSpPr>
          <p:cNvPr id="5" name="Rectangle 4"/>
          <p:cNvSpPr/>
          <p:nvPr/>
        </p:nvSpPr>
        <p:spPr>
          <a:xfrm>
            <a:off x="358592" y="1073158"/>
            <a:ext cx="8545366" cy="4811573"/>
          </a:xfrm>
          <a:prstGeom prst="rect">
            <a:avLst/>
          </a:prstGeom>
        </p:spPr>
        <p:txBody>
          <a:bodyPr wrap="square">
            <a:spAutoFit/>
          </a:bodyPr>
          <a:lstStyle/>
          <a:p>
            <a:r>
              <a:rPr lang="en-US" sz="3200" baseline="30000" dirty="0"/>
              <a:t>The coin most likely to have been drawn from the bag given this sequence is the value of C with greatest posterior probability P(C|2 heads, 1 tails). </a:t>
            </a:r>
          </a:p>
          <a:p>
            <a:endParaRPr lang="en-US" sz="3200" baseline="30000" dirty="0"/>
          </a:p>
          <a:p>
            <a:r>
              <a:rPr lang="en-US" sz="3200" baseline="30000" dirty="0"/>
              <a:t>P(C|2 heads, 1 tails) = P(2 heads, 1 </a:t>
            </a:r>
            <a:r>
              <a:rPr lang="en-US" sz="3200" baseline="30000" dirty="0" err="1"/>
              <a:t>tails|C</a:t>
            </a:r>
            <a:r>
              <a:rPr lang="en-US" sz="3200" baseline="30000" dirty="0"/>
              <a:t>)P(C)/P(2 heads, 1 tails)</a:t>
            </a:r>
          </a:p>
          <a:p>
            <a:endParaRPr lang="fi-FI" sz="3200" baseline="30000" dirty="0"/>
          </a:p>
          <a:p>
            <a:pPr marL="457200" indent="-457200">
              <a:buFont typeface="Arial"/>
              <a:buChar char="•"/>
            </a:pPr>
            <a:r>
              <a:rPr lang="fi-FI" sz="3200" baseline="30000" dirty="0"/>
              <a:t>1/P (2 </a:t>
            </a:r>
            <a:r>
              <a:rPr lang="fi-FI" sz="3200" baseline="30000" dirty="0" err="1"/>
              <a:t>heads</a:t>
            </a:r>
            <a:r>
              <a:rPr lang="fi-FI" sz="3200" baseline="30000" dirty="0"/>
              <a:t>, 1 </a:t>
            </a:r>
            <a:r>
              <a:rPr lang="fi-FI" sz="3200" baseline="30000" dirty="0" err="1"/>
              <a:t>tails</a:t>
            </a:r>
            <a:r>
              <a:rPr lang="fi-FI" sz="3200" baseline="30000" dirty="0"/>
              <a:t>) is </a:t>
            </a:r>
            <a:r>
              <a:rPr lang="fi-FI" sz="3200" baseline="30000" dirty="0" err="1"/>
              <a:t>independent</a:t>
            </a:r>
            <a:r>
              <a:rPr lang="fi-FI" sz="3200" baseline="30000" dirty="0"/>
              <a:t> of C </a:t>
            </a:r>
          </a:p>
          <a:p>
            <a:r>
              <a:rPr lang="en-US" sz="3200" baseline="30000" dirty="0"/>
              <a:t> </a:t>
            </a:r>
          </a:p>
          <a:p>
            <a:r>
              <a:rPr lang="en-US" sz="3200" baseline="30000" dirty="0"/>
              <a:t>			 ∝ P(2heads,1tails|C)P(C)</a:t>
            </a:r>
          </a:p>
          <a:p>
            <a:pPr marL="457200" indent="-457200">
              <a:buFont typeface="Arial"/>
              <a:buChar char="•"/>
            </a:pPr>
            <a:r>
              <a:rPr lang="fi-FI" sz="3200" baseline="30000" dirty="0"/>
              <a:t>P(C) is </a:t>
            </a:r>
            <a:r>
              <a:rPr lang="fi-FI" sz="3200" baseline="30000" dirty="0" err="1"/>
              <a:t>independent</a:t>
            </a:r>
            <a:r>
              <a:rPr lang="fi-FI" sz="3200" baseline="30000" dirty="0"/>
              <a:t> of the </a:t>
            </a:r>
            <a:r>
              <a:rPr lang="fi-FI" sz="3200" baseline="30000" dirty="0" err="1"/>
              <a:t>value</a:t>
            </a:r>
            <a:r>
              <a:rPr lang="fi-FI" sz="3200" baseline="30000" dirty="0"/>
              <a:t> of C,</a:t>
            </a:r>
            <a:r>
              <a:rPr lang="fi-FI" sz="3200" dirty="0"/>
              <a:t> </a:t>
            </a:r>
            <a:r>
              <a:rPr lang="fi-FI" sz="3200" baseline="30000" dirty="0" err="1"/>
              <a:t>by</a:t>
            </a:r>
            <a:r>
              <a:rPr lang="fi-FI" sz="3200" baseline="30000" dirty="0"/>
              <a:t> </a:t>
            </a:r>
            <a:r>
              <a:rPr lang="fi-FI" sz="3200" baseline="30000" dirty="0" err="1"/>
              <a:t>hypothesis</a:t>
            </a:r>
            <a:r>
              <a:rPr lang="fi-FI" sz="3200" baseline="30000" dirty="0"/>
              <a:t>, </a:t>
            </a:r>
            <a:r>
              <a:rPr lang="fi-FI" sz="3200" baseline="30000" dirty="0" err="1"/>
              <a:t>equal</a:t>
            </a:r>
            <a:r>
              <a:rPr lang="fi-FI" sz="3200" baseline="30000" dirty="0"/>
              <a:t> to 1/3.</a:t>
            </a:r>
            <a:endParaRPr lang="en-US" sz="3200" baseline="30000" dirty="0"/>
          </a:p>
          <a:p>
            <a:r>
              <a:rPr lang="fi-FI" sz="3200" baseline="30000" dirty="0"/>
              <a:t>			 ∝ P(2 </a:t>
            </a:r>
            <a:r>
              <a:rPr lang="fi-FI" sz="3200" baseline="30000" dirty="0" err="1"/>
              <a:t>heads</a:t>
            </a:r>
            <a:r>
              <a:rPr lang="fi-FI" sz="3200" baseline="30000" dirty="0"/>
              <a:t>, 1 </a:t>
            </a:r>
            <a:r>
              <a:rPr lang="fi-FI" sz="3200" baseline="30000" dirty="0" err="1"/>
              <a:t>tails|C</a:t>
            </a:r>
            <a:r>
              <a:rPr lang="fi-FI" sz="3200" baseline="30000" dirty="0"/>
              <a:t>)</a:t>
            </a:r>
          </a:p>
          <a:p>
            <a:endParaRPr lang="fi-FI" sz="3200" baseline="30000" dirty="0"/>
          </a:p>
          <a:p>
            <a:endParaRPr lang="fi-FI" sz="2800" baseline="30000" dirty="0"/>
          </a:p>
        </p:txBody>
      </p:sp>
    </p:spTree>
    <p:extLst>
      <p:ext uri="{BB962C8B-B14F-4D97-AF65-F5344CB8AC3E}">
        <p14:creationId xmlns:p14="http://schemas.microsoft.com/office/powerpoint/2010/main" val="14008114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6580"/>
            <a:ext cx="7772400" cy="1143000"/>
          </a:xfrm>
        </p:spPr>
        <p:txBody>
          <a:bodyPr/>
          <a:lstStyle/>
          <a:p>
            <a:r>
              <a:rPr lang="en-US" dirty="0"/>
              <a:t>Exercise 14.1</a:t>
            </a:r>
          </a:p>
        </p:txBody>
      </p:sp>
      <p:sp>
        <p:nvSpPr>
          <p:cNvPr id="3" name="Footer Placeholder 2"/>
          <p:cNvSpPr>
            <a:spLocks noGrp="1"/>
          </p:cNvSpPr>
          <p:nvPr>
            <p:ph type="ftr" sz="quarter" idx="11"/>
          </p:nvPr>
        </p:nvSpPr>
        <p:spPr/>
        <p:txBody>
          <a:bodyPr/>
          <a:lstStyle/>
          <a:p>
            <a:endParaRPr lang="en-US" dirty="0">
              <a:uFillTx/>
            </a:endParaRPr>
          </a:p>
        </p:txBody>
      </p:sp>
      <p:sp>
        <p:nvSpPr>
          <p:cNvPr id="4" name="Slide Number Placeholder 3"/>
          <p:cNvSpPr>
            <a:spLocks noGrp="1"/>
          </p:cNvSpPr>
          <p:nvPr>
            <p:ph type="sldNum" sz="quarter" idx="12"/>
          </p:nvPr>
        </p:nvSpPr>
        <p:spPr/>
        <p:txBody>
          <a:bodyPr/>
          <a:lstStyle/>
          <a:p>
            <a:fld id="{2CDE31AB-598E-8442-AB54-6D4D86C0F604}" type="slidenum">
              <a:rPr lang="en-US" smtClean="0">
                <a:uFillTx/>
              </a:rPr>
              <a:pPr/>
              <a:t>12</a:t>
            </a:fld>
            <a:endParaRPr lang="en-US">
              <a:uFillTx/>
            </a:endParaRPr>
          </a:p>
        </p:txBody>
      </p:sp>
      <p:sp>
        <p:nvSpPr>
          <p:cNvPr id="5" name="TextBox 4"/>
          <p:cNvSpPr txBox="1"/>
          <p:nvPr/>
        </p:nvSpPr>
        <p:spPr>
          <a:xfrm>
            <a:off x="320607" y="836420"/>
            <a:ext cx="8583351" cy="4575611"/>
          </a:xfrm>
          <a:prstGeom prst="rect">
            <a:avLst/>
          </a:prstGeom>
        </p:spPr>
        <p:txBody>
          <a:bodyPr wrap="square" rtlCol="0">
            <a:spAutoFit/>
          </a:bodyPr>
          <a:lstStyle/>
          <a:p>
            <a:r>
              <a:rPr lang="fi-FI" sz="2800" baseline="30000" dirty="0"/>
              <a:t>X</a:t>
            </a:r>
            <a:r>
              <a:rPr lang="fi-FI" sz="2800" baseline="-25000" dirty="0"/>
              <a:t>1</a:t>
            </a:r>
            <a:r>
              <a:rPr lang="fi-FI" sz="2800" baseline="30000" dirty="0"/>
              <a:t>, X</a:t>
            </a:r>
            <a:r>
              <a:rPr lang="fi-FI" sz="2800" baseline="-25000" dirty="0"/>
              <a:t>2</a:t>
            </a:r>
            <a:r>
              <a:rPr lang="fi-FI" sz="2800" baseline="30000" dirty="0"/>
              <a:t>, and X</a:t>
            </a:r>
            <a:r>
              <a:rPr lang="fi-FI" sz="2800" baseline="-25000" dirty="0"/>
              <a:t>3 </a:t>
            </a:r>
            <a:r>
              <a:rPr lang="fi-FI" sz="2800" baseline="30000" dirty="0" err="1"/>
              <a:t>are</a:t>
            </a:r>
            <a:r>
              <a:rPr lang="fi-FI" sz="2800" baseline="30000" dirty="0"/>
              <a:t> </a:t>
            </a:r>
            <a:r>
              <a:rPr lang="fi-FI" sz="2800" baseline="30000" dirty="0" err="1"/>
              <a:t>conditionally</a:t>
            </a:r>
            <a:r>
              <a:rPr lang="fi-FI" sz="2800" baseline="30000" dirty="0"/>
              <a:t> </a:t>
            </a:r>
            <a:r>
              <a:rPr lang="fi-FI" sz="2800" baseline="30000" dirty="0" err="1"/>
              <a:t>independent</a:t>
            </a:r>
            <a:r>
              <a:rPr lang="fi-FI" sz="2800" baseline="30000" dirty="0"/>
              <a:t> </a:t>
            </a:r>
            <a:r>
              <a:rPr lang="fi-FI" sz="2800" baseline="30000" dirty="0" err="1"/>
              <a:t>given</a:t>
            </a:r>
            <a:r>
              <a:rPr lang="fi-FI" sz="2800" baseline="30000" dirty="0"/>
              <a:t> C, </a:t>
            </a:r>
            <a:r>
              <a:rPr lang="fi-FI" sz="2800" baseline="30000" dirty="0" err="1"/>
              <a:t>so</a:t>
            </a:r>
            <a:r>
              <a:rPr lang="fi-FI" sz="2800" baseline="30000" dirty="0"/>
              <a:t> for </a:t>
            </a:r>
            <a:r>
              <a:rPr lang="fi-FI" sz="2800" baseline="30000" dirty="0" err="1"/>
              <a:t>example</a:t>
            </a:r>
            <a:endParaRPr lang="fi-FI" sz="2800" baseline="30000" dirty="0"/>
          </a:p>
          <a:p>
            <a:endParaRPr lang="fi-FI" sz="2800" baseline="30000" dirty="0"/>
          </a:p>
          <a:p>
            <a:r>
              <a:rPr lang="en-US" sz="2800" baseline="30000" dirty="0"/>
              <a:t> P (X</a:t>
            </a:r>
            <a:r>
              <a:rPr lang="en-US" sz="2800" baseline="-25000" dirty="0"/>
              <a:t>1 </a:t>
            </a:r>
            <a:r>
              <a:rPr lang="en-US" sz="2800" baseline="30000" dirty="0"/>
              <a:t>= tails, X</a:t>
            </a:r>
            <a:r>
              <a:rPr lang="en-US" sz="2800" baseline="-25000" dirty="0"/>
              <a:t>2 </a:t>
            </a:r>
            <a:r>
              <a:rPr lang="en-US" sz="2800" baseline="30000" dirty="0"/>
              <a:t>= heads, X</a:t>
            </a:r>
            <a:r>
              <a:rPr lang="en-US" sz="2800" baseline="-25000" dirty="0"/>
              <a:t>3 </a:t>
            </a:r>
            <a:r>
              <a:rPr lang="en-US" sz="2800" baseline="30000" dirty="0"/>
              <a:t>= </a:t>
            </a:r>
            <a:r>
              <a:rPr lang="en-US" sz="2800" baseline="30000" dirty="0" err="1"/>
              <a:t>heads|C</a:t>
            </a:r>
            <a:r>
              <a:rPr lang="en-US" sz="2800" baseline="30000" dirty="0"/>
              <a:t> = a)</a:t>
            </a:r>
          </a:p>
          <a:p>
            <a:endParaRPr lang="en-US" sz="2800" baseline="30000" dirty="0"/>
          </a:p>
          <a:p>
            <a:r>
              <a:rPr lang="en-US" sz="2800" baseline="30000" dirty="0"/>
              <a:t>= P(X</a:t>
            </a:r>
            <a:r>
              <a:rPr lang="en-US" sz="2800" baseline="-25000" dirty="0"/>
              <a:t>1 </a:t>
            </a:r>
            <a:r>
              <a:rPr lang="en-US" sz="2800" baseline="30000" dirty="0"/>
              <a:t>= </a:t>
            </a:r>
            <a:r>
              <a:rPr lang="en-US" sz="2800" baseline="30000" dirty="0" err="1"/>
              <a:t>tails|C</a:t>
            </a:r>
            <a:r>
              <a:rPr lang="en-US" sz="2800" baseline="30000" dirty="0"/>
              <a:t> = a)P(X</a:t>
            </a:r>
            <a:r>
              <a:rPr lang="en-US" sz="2800" baseline="-25000" dirty="0"/>
              <a:t>2 </a:t>
            </a:r>
            <a:r>
              <a:rPr lang="en-US" sz="2800" baseline="30000" dirty="0"/>
              <a:t>= </a:t>
            </a:r>
            <a:r>
              <a:rPr lang="en-US" sz="2800" baseline="30000" dirty="0" err="1"/>
              <a:t>heads|C</a:t>
            </a:r>
            <a:r>
              <a:rPr lang="en-US" sz="2800" baseline="30000" dirty="0"/>
              <a:t> = a)P(X</a:t>
            </a:r>
            <a:r>
              <a:rPr lang="en-US" sz="2800" baseline="-25000" dirty="0"/>
              <a:t>3 </a:t>
            </a:r>
            <a:r>
              <a:rPr lang="en-US" sz="2800" baseline="30000" dirty="0"/>
              <a:t>= </a:t>
            </a:r>
            <a:r>
              <a:rPr lang="en-US" sz="2800" baseline="30000" dirty="0" err="1"/>
              <a:t>heads|C</a:t>
            </a:r>
            <a:r>
              <a:rPr lang="en-US" sz="2800" baseline="30000" dirty="0"/>
              <a:t> = a)</a:t>
            </a:r>
          </a:p>
          <a:p>
            <a:endParaRPr lang="en-US" sz="2800" baseline="30000" dirty="0"/>
          </a:p>
          <a:p>
            <a:r>
              <a:rPr lang="en-US" sz="2800" baseline="30000" dirty="0"/>
              <a:t> = 0.8×0.2×0.2=0.032</a:t>
            </a:r>
            <a:endParaRPr lang="en-US" sz="3200" baseline="30000" dirty="0"/>
          </a:p>
          <a:p>
            <a:r>
              <a:rPr lang="en-US" sz="3200" b="1" baseline="30000" dirty="0"/>
              <a:t>P (2heads, 1tails|C = a) = 3 × 0.032 = 0.096.</a:t>
            </a:r>
            <a:endParaRPr lang="en-US" sz="2800" dirty="0"/>
          </a:p>
          <a:p>
            <a:r>
              <a:rPr lang="en-US" sz="2800" baseline="30000" dirty="0"/>
              <a:t>Note that we would get the same probability above for any ordering of 2 heads and 1 tails. </a:t>
            </a:r>
          </a:p>
          <a:p>
            <a:r>
              <a:rPr lang="en-US" sz="2400" b="1" dirty="0"/>
              <a:t>P (2heads, 1tails|C = b) = 0.432 </a:t>
            </a:r>
          </a:p>
          <a:p>
            <a:r>
              <a:rPr lang="en-US" sz="2400" b="1" dirty="0"/>
              <a:t>P (2heads, 1tails|C = c) = 0.384</a:t>
            </a:r>
            <a:endParaRPr lang="en-US" sz="3200" dirty="0"/>
          </a:p>
          <a:p>
            <a:r>
              <a:rPr lang="en-US" dirty="0"/>
              <a:t>showing that coin b is most likely to have been drawn. </a:t>
            </a:r>
          </a:p>
          <a:p>
            <a:r>
              <a:rPr lang="en-US" dirty="0"/>
              <a:t>Alternatively, one could directly compute the value of P(C|2 heads, 1 tails). </a:t>
            </a:r>
          </a:p>
          <a:p>
            <a:endParaRPr lang="en-US" dirty="0"/>
          </a:p>
        </p:txBody>
      </p:sp>
    </p:spTree>
    <p:extLst>
      <p:ext uri="{BB962C8B-B14F-4D97-AF65-F5344CB8AC3E}">
        <p14:creationId xmlns:p14="http://schemas.microsoft.com/office/powerpoint/2010/main" val="20097594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a:t>
            </a:r>
          </a:p>
        </p:txBody>
      </p:sp>
      <p:pic>
        <p:nvPicPr>
          <p:cNvPr id="6" name="Content Placeholder 5"/>
          <p:cNvPicPr>
            <a:picLocks noGrp="1"/>
          </p:cNvPicPr>
          <p:nvPr>
            <p:ph idx="1"/>
          </p:nvPr>
        </p:nvPicPr>
        <p:blipFill rotWithShape="1">
          <a:blip r:embed="rId3">
            <a:extLst>
              <a:ext uri="{28A0092B-C50C-407E-A947-70E740481C1C}">
                <a14:useLocalDpi xmlns:a14="http://schemas.microsoft.com/office/drawing/2010/main" val="0"/>
              </a:ext>
            </a:extLst>
          </a:blip>
          <a:srcRect l="35816" t="46380" r="35720" b="411"/>
          <a:stretch/>
        </p:blipFill>
        <p:spPr bwMode="auto">
          <a:xfrm>
            <a:off x="2745404" y="982321"/>
            <a:ext cx="2212353" cy="2003172"/>
          </a:xfrm>
          <a:prstGeom prst="rect">
            <a:avLst/>
          </a:prstGeom>
          <a:noFill/>
          <a:ln>
            <a:noFill/>
          </a:ln>
          <a:extLst>
            <a:ext uri="{53640926-AAD7-44d8-BBD7-CCE9431645EC}">
              <a14:shadowObscured xmlns:a14="http://schemas.microsoft.com/office/drawing/2010/main"/>
            </a:ext>
          </a:extLst>
        </p:spPr>
      </p:pic>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13</a:t>
            </a:fld>
            <a:endParaRPr lang="en-US">
              <a:uFillTx/>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900941851"/>
              </p:ext>
            </p:extLst>
          </p:nvPr>
        </p:nvGraphicFramePr>
        <p:xfrm>
          <a:off x="948659" y="3426924"/>
          <a:ext cx="5486400" cy="1739900"/>
        </p:xfrm>
        <a:graphic>
          <a:graphicData uri="http://schemas.openxmlformats.org/presentationml/2006/ole">
            <mc:AlternateContent xmlns:mc="http://schemas.openxmlformats.org/markup-compatibility/2006">
              <mc:Choice xmlns:v="urn:schemas-microsoft-com:vml" Requires="v">
                <p:oleObj spid="_x0000_s1040" name="Document" r:id="rId4" imgW="5486400" imgH="1739900" progId="Word.Document.12">
                  <p:embed/>
                </p:oleObj>
              </mc:Choice>
              <mc:Fallback>
                <p:oleObj name="Document" r:id="rId4" imgW="5486400" imgH="1739900" progId="Word.Document.12">
                  <p:embed/>
                  <p:pic>
                    <p:nvPicPr>
                      <p:cNvPr id="7" name="Object 6"/>
                      <p:cNvPicPr/>
                      <p:nvPr/>
                    </p:nvPicPr>
                    <p:blipFill>
                      <a:blip r:embed="rId5"/>
                      <a:stretch>
                        <a:fillRect/>
                      </a:stretch>
                    </p:blipFill>
                    <p:spPr>
                      <a:xfrm>
                        <a:off x="948659" y="3426924"/>
                        <a:ext cx="5486400" cy="1739900"/>
                      </a:xfrm>
                      <a:prstGeom prst="rect">
                        <a:avLst/>
                      </a:prstGeom>
                    </p:spPr>
                  </p:pic>
                </p:oleObj>
              </mc:Fallback>
            </mc:AlternateContent>
          </a:graphicData>
        </a:graphic>
      </p:graphicFrame>
      <p:sp>
        <p:nvSpPr>
          <p:cNvPr id="8" name="TextBox 7"/>
          <p:cNvSpPr txBox="1"/>
          <p:nvPr/>
        </p:nvSpPr>
        <p:spPr>
          <a:xfrm>
            <a:off x="948659" y="2985493"/>
            <a:ext cx="4277771" cy="646331"/>
          </a:xfrm>
          <a:prstGeom prst="rect">
            <a:avLst/>
          </a:prstGeom>
          <a:noFill/>
        </p:spPr>
        <p:txBody>
          <a:bodyPr wrap="none" rtlCol="0">
            <a:spAutoFit/>
          </a:bodyPr>
          <a:lstStyle/>
          <a:p>
            <a:r>
              <a:rPr lang="en-US" dirty="0"/>
              <a:t>What are the optimal values and policy?</a:t>
            </a:r>
          </a:p>
          <a:p>
            <a:endParaRPr lang="en-US" dirty="0"/>
          </a:p>
        </p:txBody>
      </p:sp>
    </p:spTree>
    <p:extLst>
      <p:ext uri="{BB962C8B-B14F-4D97-AF65-F5344CB8AC3E}">
        <p14:creationId xmlns:p14="http://schemas.microsoft.com/office/powerpoint/2010/main" val="1873291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Q-Learning (Algorithm)</a:t>
            </a:r>
            <a:endParaRPr lang="en-US" b="1" dirty="0"/>
          </a:p>
        </p:txBody>
      </p:sp>
      <p:sp>
        <p:nvSpPr>
          <p:cNvPr id="3" name="Content Placeholder 2"/>
          <p:cNvSpPr>
            <a:spLocks noGrp="1"/>
          </p:cNvSpPr>
          <p:nvPr>
            <p:ph idx="1"/>
          </p:nvPr>
        </p:nvSpPr>
        <p:spPr>
          <a:xfrm>
            <a:off x="525585" y="1417639"/>
            <a:ext cx="8229600" cy="3252054"/>
          </a:xfrm>
          <a:ln>
            <a:solidFill>
              <a:srgbClr val="0000FF"/>
            </a:solidFill>
          </a:ln>
        </p:spPr>
        <p:txBody>
          <a:bodyPr>
            <a:normAutofit/>
          </a:bodyPr>
          <a:lstStyle/>
          <a:p>
            <a:r>
              <a:rPr lang="en-US" sz="3200" dirty="0" smtClean="0"/>
              <a:t>Initially, let </a:t>
            </a:r>
            <a:r>
              <a:rPr lang="en-US" sz="3200" i="1" dirty="0" smtClean="0"/>
              <a:t>Q</a:t>
            </a:r>
            <a:r>
              <a:rPr lang="en-US" sz="3200" dirty="0" smtClean="0"/>
              <a:t>(s, </a:t>
            </a:r>
            <a:r>
              <a:rPr lang="en-US" sz="3200" i="1" dirty="0" smtClean="0"/>
              <a:t>a</a:t>
            </a:r>
            <a:r>
              <a:rPr lang="en-US" sz="3200" dirty="0" smtClean="0"/>
              <a:t>)=0</a:t>
            </a:r>
            <a:endParaRPr lang="en-US" sz="3200" dirty="0"/>
          </a:p>
          <a:p>
            <a:r>
              <a:rPr lang="en-US" sz="3200" dirty="0" smtClean="0"/>
              <a:t>Sample a transition and reward (</a:t>
            </a:r>
            <a:r>
              <a:rPr lang="en-US" sz="3200" dirty="0" err="1" smtClean="0"/>
              <a:t>s,a,s’,r</a:t>
            </a:r>
            <a:r>
              <a:rPr lang="en-US" sz="3200" dirty="0" smtClean="0"/>
              <a:t>)</a:t>
            </a:r>
          </a:p>
          <a:p>
            <a:pPr lvl="1"/>
            <a:r>
              <a:rPr lang="en-US" sz="2800" dirty="0" smtClean="0"/>
              <a:t>Sample = r + </a:t>
            </a:r>
            <a:r>
              <a:rPr lang="en-US" sz="2800" dirty="0" err="1" smtClean="0"/>
              <a:t>γ</a:t>
            </a:r>
            <a:r>
              <a:rPr lang="en-US" sz="2800" dirty="0" smtClean="0"/>
              <a:t> </a:t>
            </a:r>
            <a:r>
              <a:rPr lang="en-US" sz="2800" i="1" dirty="0" err="1" smtClean="0"/>
              <a:t>max</a:t>
            </a:r>
            <a:r>
              <a:rPr lang="en-US" sz="2800" i="1" baseline="-25000" dirty="0" err="1" smtClean="0"/>
              <a:t>a</a:t>
            </a:r>
            <a:r>
              <a:rPr lang="en-US" sz="2800" i="1" baseline="-25000" dirty="0" smtClean="0"/>
              <a:t>’</a:t>
            </a:r>
            <a:r>
              <a:rPr lang="en-US" sz="2800" dirty="0" smtClean="0"/>
              <a:t> Q(</a:t>
            </a:r>
            <a:r>
              <a:rPr lang="en-US" sz="2800" dirty="0" err="1" smtClean="0"/>
              <a:t>s’,</a:t>
            </a:r>
            <a:r>
              <a:rPr lang="en-US" sz="2800" i="1" dirty="0" err="1" smtClean="0"/>
              <a:t>a</a:t>
            </a:r>
            <a:r>
              <a:rPr lang="en-US" sz="2800" dirty="0" smtClean="0"/>
              <a:t>’)</a:t>
            </a:r>
          </a:p>
          <a:p>
            <a:pPr lvl="1"/>
            <a:r>
              <a:rPr lang="en-US" sz="2800" dirty="0" smtClean="0"/>
              <a:t>Q(</a:t>
            </a:r>
            <a:r>
              <a:rPr lang="en-US" sz="2800" dirty="0" err="1" smtClean="0"/>
              <a:t>s,a</a:t>
            </a:r>
            <a:r>
              <a:rPr lang="en-US" sz="2800" dirty="0" smtClean="0"/>
              <a:t>) = (1-α)Q(</a:t>
            </a:r>
            <a:r>
              <a:rPr lang="en-US" sz="2800" dirty="0" err="1" smtClean="0"/>
              <a:t>s,a</a:t>
            </a:r>
            <a:r>
              <a:rPr lang="en-US" sz="2800" dirty="0" smtClean="0"/>
              <a:t>) + α*Sample</a:t>
            </a:r>
          </a:p>
          <a:p>
            <a:endParaRPr lang="en-US" sz="3200" dirty="0"/>
          </a:p>
        </p:txBody>
      </p:sp>
      <p:sp>
        <p:nvSpPr>
          <p:cNvPr id="4" name="Date Placeholder 3"/>
          <p:cNvSpPr>
            <a:spLocks noGrp="1"/>
          </p:cNvSpPr>
          <p:nvPr>
            <p:ph type="dt" sz="half" idx="10"/>
          </p:nvPr>
        </p:nvSpPr>
        <p:spPr/>
        <p:txBody>
          <a:bodyPr/>
          <a:lstStyle/>
          <a:p>
            <a:fld id="{450EE56D-2E43-1041-8581-5DB839DEFAE8}" type="datetime1">
              <a:rPr lang="en-US" smtClean="0"/>
              <a:t>11/30/17</a:t>
            </a:fld>
            <a:endParaRPr lang="en-US"/>
          </a:p>
        </p:txBody>
      </p:sp>
      <p:sp>
        <p:nvSpPr>
          <p:cNvPr id="5" name="Footer Placeholder 4"/>
          <p:cNvSpPr>
            <a:spLocks noGrp="1"/>
          </p:cNvSpPr>
          <p:nvPr>
            <p:ph type="ftr" sz="quarter" idx="11"/>
          </p:nvPr>
        </p:nvSpPr>
        <p:spPr/>
        <p:txBody>
          <a:bodyPr/>
          <a:lstStyle/>
          <a:p>
            <a:r>
              <a:rPr lang="en-US" smtClean="0"/>
              <a:t>CS561</a:t>
            </a:r>
            <a:endParaRPr lang="en-US"/>
          </a:p>
        </p:txBody>
      </p:sp>
      <p:sp>
        <p:nvSpPr>
          <p:cNvPr id="6" name="Slide Number Placeholder 5"/>
          <p:cNvSpPr>
            <a:spLocks noGrp="1"/>
          </p:cNvSpPr>
          <p:nvPr>
            <p:ph type="sldNum" sz="quarter" idx="12"/>
          </p:nvPr>
        </p:nvSpPr>
        <p:spPr/>
        <p:txBody>
          <a:bodyPr/>
          <a:lstStyle/>
          <a:p>
            <a:fld id="{8BC9DF0C-171E-854B-8313-C127A9754B2D}" type="slidenum">
              <a:rPr lang="en-US" smtClean="0"/>
              <a:t>14</a:t>
            </a:fld>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4042219780"/>
              </p:ext>
            </p:extLst>
          </p:nvPr>
        </p:nvGraphicFramePr>
        <p:xfrm>
          <a:off x="738919" y="3895725"/>
          <a:ext cx="7369986" cy="627074"/>
        </p:xfrm>
        <a:graphic>
          <a:graphicData uri="http://schemas.openxmlformats.org/presentationml/2006/ole">
            <mc:AlternateContent xmlns:mc="http://schemas.openxmlformats.org/markup-compatibility/2006">
              <mc:Choice xmlns:v="urn:schemas-microsoft-com:vml" Requires="v">
                <p:oleObj spid="_x0000_s3084" name="Equation" r:id="rId3" imgW="3441700" imgH="292100" progId="Equation.3">
                  <p:embed/>
                </p:oleObj>
              </mc:Choice>
              <mc:Fallback>
                <p:oleObj name="Equation" r:id="rId3" imgW="3441700" imgH="292100" progId="Equation.3">
                  <p:embed/>
                  <p:pic>
                    <p:nvPicPr>
                      <p:cNvPr id="0" name=""/>
                      <p:cNvPicPr/>
                      <p:nvPr/>
                    </p:nvPicPr>
                    <p:blipFill>
                      <a:blip r:embed="rId4"/>
                      <a:stretch>
                        <a:fillRect/>
                      </a:stretch>
                    </p:blipFill>
                    <p:spPr>
                      <a:xfrm>
                        <a:off x="738919" y="3895725"/>
                        <a:ext cx="7369986" cy="627074"/>
                      </a:xfrm>
                      <a:prstGeom prst="rect">
                        <a:avLst/>
                      </a:prstGeom>
                      <a:solidFill>
                        <a:srgbClr val="CCFFCC"/>
                      </a:solidFill>
                    </p:spPr>
                  </p:pic>
                </p:oleObj>
              </mc:Fallback>
            </mc:AlternateContent>
          </a:graphicData>
        </a:graphic>
      </p:graphicFrame>
      <p:grpSp>
        <p:nvGrpSpPr>
          <p:cNvPr id="22" name="Group 21"/>
          <p:cNvGrpSpPr/>
          <p:nvPr/>
        </p:nvGrpSpPr>
        <p:grpSpPr>
          <a:xfrm>
            <a:off x="6338006" y="2796180"/>
            <a:ext cx="2102638" cy="810681"/>
            <a:chOff x="7166522" y="178384"/>
            <a:chExt cx="2102638" cy="810681"/>
          </a:xfrm>
        </p:grpSpPr>
        <p:grpSp>
          <p:nvGrpSpPr>
            <p:cNvPr id="11" name="Group 10"/>
            <p:cNvGrpSpPr/>
            <p:nvPr/>
          </p:nvGrpSpPr>
          <p:grpSpPr>
            <a:xfrm>
              <a:off x="7166522" y="178384"/>
              <a:ext cx="2102638" cy="810681"/>
              <a:chOff x="501116" y="324922"/>
              <a:chExt cx="2102638" cy="810681"/>
            </a:xfrm>
          </p:grpSpPr>
          <p:grpSp>
            <p:nvGrpSpPr>
              <p:cNvPr id="12" name="Group 11"/>
              <p:cNvGrpSpPr/>
              <p:nvPr/>
            </p:nvGrpSpPr>
            <p:grpSpPr>
              <a:xfrm>
                <a:off x="501116" y="514982"/>
                <a:ext cx="2102638" cy="620621"/>
                <a:chOff x="457200" y="161114"/>
                <a:chExt cx="2102638" cy="620621"/>
              </a:xfrm>
            </p:grpSpPr>
            <p:sp>
              <p:nvSpPr>
                <p:cNvPr id="14" name="Oval 13"/>
                <p:cNvSpPr/>
                <p:nvPr/>
              </p:nvSpPr>
              <p:spPr>
                <a:xfrm>
                  <a:off x="457200" y="360137"/>
                  <a:ext cx="424264" cy="398046"/>
                </a:xfrm>
                <a:prstGeom prst="ellipse">
                  <a:avLst/>
                </a:prstGeom>
                <a:solidFill>
                  <a:srgbClr val="FFFFFF"/>
                </a:solidFill>
                <a:ln w="9525" cmpd="sng"/>
              </p:spPr>
              <p:style>
                <a:lnRef idx="1">
                  <a:schemeClr val="accent1"/>
                </a:lnRef>
                <a:fillRef idx="3">
                  <a:schemeClr val="accent1"/>
                </a:fillRef>
                <a:effectRef idx="2">
                  <a:schemeClr val="accent1"/>
                </a:effectRef>
                <a:fontRef idx="minor">
                  <a:schemeClr val="lt1"/>
                </a:fontRef>
              </p:style>
              <p:txBody>
                <a:bodyPr rtlCol="0" anchor="ctr"/>
                <a:lstStyle/>
                <a:p>
                  <a:pPr algn="ctr">
                    <a:lnSpc>
                      <a:spcPct val="50000"/>
                    </a:lnSpc>
                  </a:pPr>
                  <a:r>
                    <a:rPr lang="en-US" dirty="0">
                      <a:solidFill>
                        <a:srgbClr val="000000"/>
                      </a:solidFill>
                    </a:rPr>
                    <a:t>s</a:t>
                  </a:r>
                </a:p>
              </p:txBody>
            </p:sp>
            <p:sp>
              <p:nvSpPr>
                <p:cNvPr id="15" name="Oval 14"/>
                <p:cNvSpPr/>
                <p:nvPr/>
              </p:nvSpPr>
              <p:spPr>
                <a:xfrm>
                  <a:off x="1388068" y="161114"/>
                  <a:ext cx="602334" cy="398046"/>
                </a:xfrm>
                <a:prstGeom prst="ellipse">
                  <a:avLst/>
                </a:prstGeom>
                <a:solidFill>
                  <a:srgbClr val="FFFFFF"/>
                </a:solidFill>
                <a:ln w="9525" cmpd="sng"/>
              </p:spPr>
              <p:style>
                <a:lnRef idx="1">
                  <a:schemeClr val="accent1"/>
                </a:lnRef>
                <a:fillRef idx="3">
                  <a:schemeClr val="accent1"/>
                </a:fillRef>
                <a:effectRef idx="2">
                  <a:schemeClr val="accent1"/>
                </a:effectRef>
                <a:fontRef idx="minor">
                  <a:schemeClr val="lt1"/>
                </a:fontRef>
              </p:style>
              <p:txBody>
                <a:bodyPr rtlCol="0" anchor="ctr"/>
                <a:lstStyle/>
                <a:p>
                  <a:pPr algn="ctr">
                    <a:lnSpc>
                      <a:spcPct val="50000"/>
                    </a:lnSpc>
                  </a:pPr>
                  <a:r>
                    <a:rPr lang="en-US" sz="1400" dirty="0" smtClean="0">
                      <a:solidFill>
                        <a:srgbClr val="000000"/>
                      </a:solidFill>
                    </a:rPr>
                    <a:t>S’</a:t>
                  </a:r>
                  <a:endParaRPr lang="en-US" sz="1400" dirty="0">
                    <a:solidFill>
                      <a:srgbClr val="000000"/>
                    </a:solidFill>
                  </a:endParaRPr>
                </a:p>
              </p:txBody>
            </p:sp>
            <p:cxnSp>
              <p:nvCxnSpPr>
                <p:cNvPr id="16" name="Straight Arrow Connector 15"/>
                <p:cNvCxnSpPr>
                  <a:stCxn id="14" idx="6"/>
                  <a:endCxn id="15" idx="2"/>
                </p:cNvCxnSpPr>
                <p:nvPr/>
              </p:nvCxnSpPr>
              <p:spPr>
                <a:xfrm flipV="1">
                  <a:off x="881464" y="360137"/>
                  <a:ext cx="506604" cy="199023"/>
                </a:xfrm>
                <a:prstGeom prst="straightConnector1">
                  <a:avLst/>
                </a:prstGeom>
                <a:ln w="9525"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5" idx="6"/>
                </p:cNvCxnSpPr>
                <p:nvPr/>
              </p:nvCxnSpPr>
              <p:spPr>
                <a:xfrm flipV="1">
                  <a:off x="1990402" y="161114"/>
                  <a:ext cx="417036" cy="199023"/>
                </a:xfrm>
                <a:prstGeom prst="straightConnector1">
                  <a:avLst/>
                </a:prstGeom>
                <a:ln w="9525"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5" idx="6"/>
                </p:cNvCxnSpPr>
                <p:nvPr/>
              </p:nvCxnSpPr>
              <p:spPr>
                <a:xfrm>
                  <a:off x="1990402" y="360137"/>
                  <a:ext cx="569436" cy="765"/>
                </a:xfrm>
                <a:prstGeom prst="straightConnector1">
                  <a:avLst/>
                </a:prstGeom>
                <a:ln w="9525" cmpd="sng">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6"/>
                </p:cNvCxnSpPr>
                <p:nvPr/>
              </p:nvCxnSpPr>
              <p:spPr>
                <a:xfrm>
                  <a:off x="1990402" y="360137"/>
                  <a:ext cx="417036" cy="199023"/>
                </a:xfrm>
                <a:prstGeom prst="straightConnector1">
                  <a:avLst/>
                </a:prstGeom>
                <a:ln w="9525" cmpd="sng">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955763" y="412403"/>
                  <a:ext cx="359832" cy="369332"/>
                </a:xfrm>
                <a:prstGeom prst="rect">
                  <a:avLst/>
                </a:prstGeom>
                <a:noFill/>
              </p:spPr>
              <p:txBody>
                <a:bodyPr wrap="none" rtlCol="0">
                  <a:spAutoFit/>
                </a:bodyPr>
                <a:lstStyle/>
                <a:p>
                  <a:r>
                    <a:rPr lang="en-US" i="1" dirty="0" smtClean="0"/>
                    <a:t>a</a:t>
                  </a:r>
                  <a:endParaRPr lang="en-US" i="1" dirty="0"/>
                </a:p>
              </p:txBody>
            </p:sp>
          </p:grpSp>
          <p:sp>
            <p:nvSpPr>
              <p:cNvPr id="13" name="TextBox 12"/>
              <p:cNvSpPr txBox="1"/>
              <p:nvPr/>
            </p:nvSpPr>
            <p:spPr>
              <a:xfrm>
                <a:off x="1946126" y="324922"/>
                <a:ext cx="432305" cy="369332"/>
              </a:xfrm>
              <a:prstGeom prst="rect">
                <a:avLst/>
              </a:prstGeom>
              <a:noFill/>
            </p:spPr>
            <p:txBody>
              <a:bodyPr wrap="none" rtlCol="0">
                <a:spAutoFit/>
              </a:bodyPr>
              <a:lstStyle/>
              <a:p>
                <a:r>
                  <a:rPr lang="en-US" i="1" dirty="0" smtClean="0"/>
                  <a:t>a’</a:t>
                </a:r>
                <a:endParaRPr lang="en-US" i="1" dirty="0"/>
              </a:p>
            </p:txBody>
          </p:sp>
        </p:grpSp>
        <p:sp>
          <p:nvSpPr>
            <p:cNvPr id="21" name="TextBox 20"/>
            <p:cNvSpPr txBox="1"/>
            <p:nvPr/>
          </p:nvSpPr>
          <p:spPr>
            <a:xfrm>
              <a:off x="7590786" y="274638"/>
              <a:ext cx="320270" cy="369332"/>
            </a:xfrm>
            <a:prstGeom prst="rect">
              <a:avLst/>
            </a:prstGeom>
            <a:noFill/>
          </p:spPr>
          <p:txBody>
            <a:bodyPr wrap="none" rtlCol="0">
              <a:spAutoFit/>
            </a:bodyPr>
            <a:lstStyle/>
            <a:p>
              <a:r>
                <a:rPr lang="en-US" i="1" dirty="0" smtClean="0"/>
                <a:t>r</a:t>
              </a:r>
              <a:endParaRPr lang="en-US" i="1" dirty="0"/>
            </a:p>
          </p:txBody>
        </p:sp>
      </p:grpSp>
      <p:pic>
        <p:nvPicPr>
          <p:cNvPr id="23" name="Picture 22"/>
          <p:cNvPicPr>
            <a:picLocks noChangeAspect="1"/>
          </p:cNvPicPr>
          <p:nvPr/>
        </p:nvPicPr>
        <p:blipFill>
          <a:blip r:embed="rId5"/>
          <a:stretch>
            <a:fillRect/>
          </a:stretch>
        </p:blipFill>
        <p:spPr>
          <a:xfrm>
            <a:off x="264910" y="4841477"/>
            <a:ext cx="8523948" cy="1218628"/>
          </a:xfrm>
          <a:prstGeom prst="rect">
            <a:avLst/>
          </a:prstGeom>
          <a:solidFill>
            <a:srgbClr val="CCFFCC"/>
          </a:solidFill>
          <a:ln>
            <a:solidFill>
              <a:srgbClr val="FF0000"/>
            </a:solidFill>
          </a:ln>
        </p:spPr>
      </p:pic>
    </p:spTree>
    <p:extLst>
      <p:ext uri="{BB962C8B-B14F-4D97-AF65-F5344CB8AC3E}">
        <p14:creationId xmlns:p14="http://schemas.microsoft.com/office/powerpoint/2010/main" val="237057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906" name="Rectangle 2"/>
          <p:cNvSpPr>
            <a:spLocks noGrp="1" noChangeArrowheads="1"/>
          </p:cNvSpPr>
          <p:nvPr>
            <p:ph type="title"/>
          </p:nvPr>
        </p:nvSpPr>
        <p:spPr>
          <a:xfrm>
            <a:off x="685800" y="0"/>
            <a:ext cx="7772400" cy="1143000"/>
          </a:xfrm>
        </p:spPr>
        <p:txBody>
          <a:bodyPr/>
          <a:lstStyle/>
          <a:p>
            <a:r>
              <a:rPr lang="en-US" dirty="0">
                <a:solidFill>
                  <a:srgbClr val="DD8047"/>
                </a:solidFill>
              </a:rPr>
              <a:t>Q-Learning</a:t>
            </a:r>
          </a:p>
        </p:txBody>
      </p:sp>
      <p:sp>
        <p:nvSpPr>
          <p:cNvPr id="1403907" name="Rectangle 3"/>
          <p:cNvSpPr>
            <a:spLocks noGrp="1" noChangeArrowheads="1"/>
          </p:cNvSpPr>
          <p:nvPr>
            <p:ph idx="1"/>
          </p:nvPr>
        </p:nvSpPr>
        <p:spPr>
          <a:xfrm>
            <a:off x="155575" y="1585560"/>
            <a:ext cx="8845550" cy="4800600"/>
          </a:xfrm>
        </p:spPr>
        <p:txBody>
          <a:bodyPr>
            <a:normAutofit lnSpcReduction="10000"/>
          </a:bodyPr>
          <a:lstStyle/>
          <a:p>
            <a:pPr>
              <a:lnSpc>
                <a:spcPct val="90000"/>
              </a:lnSpc>
            </a:pPr>
            <a:r>
              <a:rPr lang="en-US" sz="3600" dirty="0"/>
              <a:t>Version of TD-learning where </a:t>
            </a:r>
          </a:p>
          <a:p>
            <a:pPr lvl="1">
              <a:lnSpc>
                <a:spcPct val="90000"/>
              </a:lnSpc>
            </a:pPr>
            <a:r>
              <a:rPr lang="en-US" sz="3200" dirty="0"/>
              <a:t>instead of learning value function on states</a:t>
            </a:r>
          </a:p>
          <a:p>
            <a:pPr lvl="1">
              <a:lnSpc>
                <a:spcPct val="90000"/>
              </a:lnSpc>
            </a:pPr>
            <a:r>
              <a:rPr lang="en-US" sz="3200" dirty="0"/>
              <a:t>we learn function on [</a:t>
            </a:r>
            <a:r>
              <a:rPr lang="en-US" sz="3200" dirty="0" err="1"/>
              <a:t>state,action</a:t>
            </a:r>
            <a:r>
              <a:rPr lang="en-US" sz="3200" dirty="0"/>
              <a:t>] pairs</a:t>
            </a:r>
          </a:p>
          <a:p>
            <a:pPr>
              <a:lnSpc>
                <a:spcPct val="90000"/>
              </a:lnSpc>
            </a:pPr>
            <a:endParaRPr lang="en-US" sz="3600" dirty="0"/>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r>
              <a:rPr lang="en-US" dirty="0"/>
              <a:t>[Helpful for model-free policy learning]</a:t>
            </a:r>
          </a:p>
        </p:txBody>
      </p:sp>
      <p:graphicFrame>
        <p:nvGraphicFramePr>
          <p:cNvPr id="1403908" name="Object 4"/>
          <p:cNvGraphicFramePr>
            <a:graphicFrameLocks noChangeAspect="1"/>
          </p:cNvGraphicFramePr>
          <p:nvPr>
            <p:extLst>
              <p:ext uri="{D42A27DB-BD31-4B8C-83A1-F6EECF244321}">
                <p14:modId xmlns:p14="http://schemas.microsoft.com/office/powerpoint/2010/main" val="1641575663"/>
              </p:ext>
            </p:extLst>
          </p:nvPr>
        </p:nvGraphicFramePr>
        <p:xfrm>
          <a:off x="155575" y="3505810"/>
          <a:ext cx="8601075" cy="1962150"/>
        </p:xfrm>
        <a:graphic>
          <a:graphicData uri="http://schemas.openxmlformats.org/presentationml/2006/ole">
            <mc:AlternateContent xmlns:mc="http://schemas.openxmlformats.org/markup-compatibility/2006">
              <mc:Choice xmlns:v="urn:schemas-microsoft-com:vml" Requires="v">
                <p:oleObj spid="_x0000_s2064" name="Equation" r:id="rId3" imgW="3276360" imgH="749160" progId="Equation.3">
                  <p:embed/>
                </p:oleObj>
              </mc:Choice>
              <mc:Fallback>
                <p:oleObj name="Equation" r:id="rId3" imgW="3276360" imgH="749160" progId="Equation.3">
                  <p:embed/>
                  <p:pic>
                    <p:nvPicPr>
                      <p:cNvPr id="14039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3505810"/>
                        <a:ext cx="8601075" cy="1962150"/>
                      </a:xfrm>
                      <a:prstGeom prst="rect">
                        <a:avLst/>
                      </a:prstGeom>
                      <a:solidFill>
                        <a:schemeClr val="tx1">
                          <a:lumMod val="85000"/>
                          <a:lumOff val="15000"/>
                        </a:schemeClr>
                      </a:solidFill>
                      <a:ln>
                        <a:noFill/>
                      </a:ln>
                      <a:effectLst/>
                      <a:extLst/>
                    </p:spPr>
                  </p:pic>
                </p:oleObj>
              </mc:Fallback>
            </mc:AlternateContent>
          </a:graphicData>
        </a:graphic>
      </p:graphicFrame>
    </p:spTree>
    <p:extLst>
      <p:ext uri="{BB962C8B-B14F-4D97-AF65-F5344CB8AC3E}">
        <p14:creationId xmlns:p14="http://schemas.microsoft.com/office/powerpoint/2010/main" val="11368215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16</a:t>
            </a:fld>
            <a:endParaRPr lang="en-US">
              <a:uFillTx/>
            </a:endParaRPr>
          </a:p>
        </p:txBody>
      </p:sp>
      <p:sp>
        <p:nvSpPr>
          <p:cNvPr id="3" name="Rectangle 2"/>
          <p:cNvSpPr/>
          <p:nvPr/>
        </p:nvSpPr>
        <p:spPr>
          <a:xfrm>
            <a:off x="525716" y="1735302"/>
            <a:ext cx="7027901" cy="2031325"/>
          </a:xfrm>
          <a:prstGeom prst="rect">
            <a:avLst/>
          </a:prstGeom>
        </p:spPr>
        <p:txBody>
          <a:bodyPr wrap="square">
            <a:spAutoFit/>
          </a:bodyPr>
          <a:lstStyle/>
          <a:p>
            <a:r>
              <a:rPr lang="en-US" dirty="0"/>
              <a:t>2. What are the Q-values for the last square on the second row (i.e., the one without fire)?</a:t>
            </a:r>
          </a:p>
          <a:p>
            <a:r>
              <a:rPr lang="en-US" dirty="0"/>
              <a:t> </a:t>
            </a:r>
          </a:p>
          <a:p>
            <a:r>
              <a:rPr lang="en-US" dirty="0"/>
              <a:t>Q((1, 2), N) = 16 </a:t>
            </a:r>
          </a:p>
          <a:p>
            <a:r>
              <a:rPr lang="en-US" dirty="0"/>
              <a:t>Q((1, 2), W) = −32 </a:t>
            </a:r>
          </a:p>
          <a:p>
            <a:r>
              <a:rPr lang="en-US" dirty="0"/>
              <a:t>Q((1, 2), S) = 4</a:t>
            </a:r>
          </a:p>
          <a:p>
            <a:r>
              <a:rPr lang="en-US" dirty="0"/>
              <a:t> </a:t>
            </a:r>
          </a:p>
        </p:txBody>
      </p:sp>
      <p:sp>
        <p:nvSpPr>
          <p:cNvPr id="9" name="Title 1"/>
          <p:cNvSpPr txBox="1">
            <a:spLocks/>
          </p:cNvSpPr>
          <p:nvPr/>
        </p:nvSpPr>
        <p:spPr>
          <a:xfrm>
            <a:off x="685800" y="274638"/>
            <a:ext cx="7772400" cy="1143000"/>
          </a:xfrm>
          <a:prstGeom prst="rect">
            <a:avLst/>
          </a:prstGeom>
        </p:spPr>
        <p:txBody>
          <a:bodyPr vert="horz" lIns="0" tIns="45720" rIns="0" bIns="45720" rtlCol="0" anchor="ctr">
            <a:normAutofit/>
          </a:bodyPr>
          <a:lst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MDP</a:t>
            </a:r>
            <a:endParaRPr lang="en-US" dirty="0"/>
          </a:p>
        </p:txBody>
      </p:sp>
      <p:pic>
        <p:nvPicPr>
          <p:cNvPr id="10" name="Content Placeholder 5"/>
          <p:cNvPicPr>
            <a:picLocks/>
          </p:cNvPicPr>
          <p:nvPr/>
        </p:nvPicPr>
        <p:blipFill rotWithShape="1">
          <a:blip r:embed="rId2">
            <a:extLst>
              <a:ext uri="{28A0092B-C50C-407E-A947-70E740481C1C}">
                <a14:useLocalDpi xmlns:a14="http://schemas.microsoft.com/office/drawing/2010/main" val="0"/>
              </a:ext>
            </a:extLst>
          </a:blip>
          <a:srcRect l="35816" t="46380" r="35720" b="411"/>
          <a:stretch/>
        </p:blipFill>
        <p:spPr bwMode="auto">
          <a:xfrm>
            <a:off x="5129585" y="2162993"/>
            <a:ext cx="2212353" cy="2003172"/>
          </a:xfrm>
          <a:prstGeom prst="rect">
            <a:avLst/>
          </a:prstGeom>
          <a:noFill/>
          <a:ln>
            <a:noFill/>
          </a:ln>
          <a:extLst>
            <a:ext uri="{53640926-AAD7-44d8-BBD7-CCE9431645EC}">
              <a14:shadowObscured xmlns:a14="http://schemas.microsoft.com/office/drawing/2010/main"/>
            </a:ext>
          </a:extLst>
        </p:spPr>
      </p:pic>
      <p:sp>
        <p:nvSpPr>
          <p:cNvPr id="2" name="TextBox 1"/>
          <p:cNvSpPr txBox="1"/>
          <p:nvPr/>
        </p:nvSpPr>
        <p:spPr>
          <a:xfrm>
            <a:off x="7128287" y="2996633"/>
            <a:ext cx="659293" cy="369332"/>
          </a:xfrm>
          <a:prstGeom prst="rect">
            <a:avLst/>
          </a:prstGeom>
          <a:noFill/>
        </p:spPr>
        <p:txBody>
          <a:bodyPr wrap="none" rtlCol="0">
            <a:spAutoFit/>
          </a:bodyPr>
          <a:lstStyle/>
          <a:p>
            <a:r>
              <a:rPr lang="en-US" dirty="0" smtClean="0"/>
              <a:t>(1,2)</a:t>
            </a:r>
            <a:endParaRPr lang="en-US" dirty="0"/>
          </a:p>
        </p:txBody>
      </p:sp>
    </p:spTree>
    <p:extLst>
      <p:ext uri="{BB962C8B-B14F-4D97-AF65-F5344CB8AC3E}">
        <p14:creationId xmlns:p14="http://schemas.microsoft.com/office/powerpoint/2010/main" val="1865253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9127" y="858400"/>
            <a:ext cx="5613192" cy="1477327"/>
          </a:xfrm>
          <a:prstGeom prst="rect">
            <a:avLst/>
          </a:prstGeom>
          <a:noFill/>
        </p:spPr>
        <p:txBody>
          <a:bodyPr wrap="square">
            <a:spAutoFit/>
          </a:bodyPr>
          <a:lstStyle/>
          <a:p>
            <a:r>
              <a:rPr lang="en-US" dirty="0">
                <a:latin typeface="+mn-lt"/>
              </a:rPr>
              <a:t>Q-Learning equation is</a:t>
            </a:r>
            <a:r>
              <a:rPr lang="en-US" dirty="0" smtClean="0">
                <a:latin typeface="+mn-lt"/>
              </a:rPr>
              <a:t>:</a:t>
            </a:r>
            <a:endParaRPr lang="en-US" sz="2400" b="1" dirty="0">
              <a:latin typeface="+mn-lt"/>
            </a:endParaRPr>
          </a:p>
          <a:p>
            <a:pPr>
              <a:buNone/>
            </a:pPr>
            <a:r>
              <a:rPr lang="en-US" sz="2400" b="1" dirty="0">
                <a:latin typeface="+mn-lt"/>
              </a:rPr>
              <a:t>Q(</a:t>
            </a:r>
            <a:r>
              <a:rPr lang="en-US" sz="2400" b="1" dirty="0" err="1">
                <a:latin typeface="+mn-lt"/>
              </a:rPr>
              <a:t>a,s</a:t>
            </a:r>
            <a:r>
              <a:rPr lang="en-US" sz="2400" b="1" dirty="0">
                <a:latin typeface="+mn-lt"/>
              </a:rPr>
              <a:t>) </a:t>
            </a:r>
            <a:r>
              <a:rPr lang="en-US" sz="2400" b="1" dirty="0">
                <a:latin typeface="+mn-lt"/>
                <a:sym typeface="Symbol"/>
              </a:rPr>
              <a:t></a:t>
            </a:r>
            <a:r>
              <a:rPr lang="en-US" sz="2400" b="1" dirty="0">
                <a:latin typeface="+mn-lt"/>
              </a:rPr>
              <a:t>Q(</a:t>
            </a:r>
            <a:r>
              <a:rPr lang="en-US" sz="2400" b="1" dirty="0" err="1">
                <a:latin typeface="+mn-lt"/>
              </a:rPr>
              <a:t>a,s</a:t>
            </a:r>
            <a:r>
              <a:rPr lang="en-US" sz="2400" b="1" dirty="0">
                <a:latin typeface="+mn-lt"/>
              </a:rPr>
              <a:t>) + </a:t>
            </a:r>
            <a:r>
              <a:rPr lang="en-US" sz="2400" b="1" dirty="0" smtClean="0">
                <a:latin typeface="+mn-lt"/>
              </a:rPr>
              <a:t/>
            </a:r>
            <a:br>
              <a:rPr lang="en-US" sz="2400" b="1" dirty="0" smtClean="0">
                <a:latin typeface="+mn-lt"/>
              </a:rPr>
            </a:br>
            <a:r>
              <a:rPr lang="en-US" sz="2400" b="1" dirty="0" smtClean="0">
                <a:latin typeface="+mn-lt"/>
                <a:sym typeface="Symbol"/>
              </a:rPr>
              <a:t></a:t>
            </a:r>
            <a:r>
              <a:rPr lang="en-US" sz="2400" b="1" dirty="0">
                <a:latin typeface="+mn-lt"/>
              </a:rPr>
              <a:t>(R(s) + </a:t>
            </a:r>
            <a:r>
              <a:rPr lang="en-US" sz="2400" b="1" dirty="0" err="1">
                <a:latin typeface="+mn-lt"/>
              </a:rPr>
              <a:t>γMax</a:t>
            </a:r>
            <a:r>
              <a:rPr lang="en-US" sz="2400" b="1" baseline="-25000" dirty="0" err="1">
                <a:latin typeface="+mn-lt"/>
              </a:rPr>
              <a:t>a’εA</a:t>
            </a:r>
            <a:r>
              <a:rPr lang="en-US" sz="2400" b="1" dirty="0" err="1">
                <a:latin typeface="+mn-lt"/>
              </a:rPr>
              <a:t>Q</a:t>
            </a:r>
            <a:r>
              <a:rPr lang="en-US" sz="2400" b="1" dirty="0">
                <a:latin typeface="+mn-lt"/>
              </a:rPr>
              <a:t>(</a:t>
            </a:r>
            <a:r>
              <a:rPr lang="en-US" sz="2400" b="1" dirty="0" err="1">
                <a:latin typeface="+mn-lt"/>
              </a:rPr>
              <a:t>a’,s</a:t>
            </a:r>
            <a:r>
              <a:rPr lang="en-US" sz="2400" b="1" dirty="0">
                <a:latin typeface="+mn-lt"/>
              </a:rPr>
              <a:t>’) – Q(</a:t>
            </a:r>
            <a:r>
              <a:rPr lang="en-US" sz="2400" b="1" dirty="0" err="1">
                <a:latin typeface="+mn-lt"/>
              </a:rPr>
              <a:t>a,s</a:t>
            </a:r>
            <a:r>
              <a:rPr lang="en-US" sz="2400" b="1" dirty="0">
                <a:latin typeface="+mn-lt"/>
              </a:rPr>
              <a:t>))</a:t>
            </a:r>
          </a:p>
          <a:p>
            <a:endParaRPr lang="en-US" dirty="0">
              <a:latin typeface="+mn-lt"/>
            </a:endParaRPr>
          </a:p>
        </p:txBody>
      </p:sp>
      <p:sp>
        <p:nvSpPr>
          <p:cNvPr id="2" name="Title 1"/>
          <p:cNvSpPr>
            <a:spLocks noGrp="1"/>
          </p:cNvSpPr>
          <p:nvPr>
            <p:ph type="title"/>
          </p:nvPr>
        </p:nvSpPr>
        <p:spPr>
          <a:xfrm>
            <a:off x="574390" y="-200518"/>
            <a:ext cx="7772400" cy="1143000"/>
          </a:xfrm>
        </p:spPr>
        <p:txBody>
          <a:bodyPr/>
          <a:lstStyle/>
          <a:p>
            <a:r>
              <a:rPr lang="en-US" dirty="0"/>
              <a:t>Q-Learning</a:t>
            </a:r>
          </a:p>
        </p:txBody>
      </p:sp>
      <p:sp>
        <p:nvSpPr>
          <p:cNvPr id="4" name="Slide Number Placeholder 3"/>
          <p:cNvSpPr>
            <a:spLocks noGrp="1"/>
          </p:cNvSpPr>
          <p:nvPr>
            <p:ph type="sldNum" sz="quarter" idx="12"/>
          </p:nvPr>
        </p:nvSpPr>
        <p:spPr/>
        <p:txBody>
          <a:bodyPr>
            <a:normAutofit fontScale="92500" lnSpcReduction="20000"/>
          </a:bodyPr>
          <a:lstStyle/>
          <a:p>
            <a:fld id="{2CDE31AB-598E-8442-AB54-6D4D86C0F604}" type="slidenum">
              <a:rPr lang="en-US" smtClean="0"/>
              <a:pPr/>
              <a:t>17</a:t>
            </a:fld>
            <a:endParaRPr lang="en-US"/>
          </a:p>
        </p:txBody>
      </p:sp>
      <p:pic>
        <p:nvPicPr>
          <p:cNvPr id="7" name="Picture 6"/>
          <p:cNvPicPr>
            <a:picLocks noChangeAspect="1"/>
          </p:cNvPicPr>
          <p:nvPr/>
        </p:nvPicPr>
        <p:blipFill rotWithShape="1">
          <a:blip r:embed="rId2"/>
          <a:srcRect l="57032" b="45646"/>
          <a:stretch/>
        </p:blipFill>
        <p:spPr>
          <a:xfrm>
            <a:off x="5121177" y="406709"/>
            <a:ext cx="3448434" cy="2833503"/>
          </a:xfrm>
          <a:prstGeom prst="rect">
            <a:avLst/>
          </a:prstGeom>
        </p:spPr>
      </p:pic>
      <p:sp>
        <p:nvSpPr>
          <p:cNvPr id="6" name="TextBox 5"/>
          <p:cNvSpPr txBox="1"/>
          <p:nvPr/>
        </p:nvSpPr>
        <p:spPr>
          <a:xfrm>
            <a:off x="4723796" y="3240212"/>
            <a:ext cx="4645809" cy="2585323"/>
          </a:xfrm>
          <a:prstGeom prst="rect">
            <a:avLst/>
          </a:prstGeom>
          <a:noFill/>
        </p:spPr>
        <p:txBody>
          <a:bodyPr wrap="square" rtlCol="0">
            <a:spAutoFit/>
          </a:bodyPr>
          <a:lstStyle/>
          <a:p>
            <a:r>
              <a:rPr lang="en-US" sz="1800" dirty="0">
                <a:latin typeface="+mn-lt"/>
              </a:rPr>
              <a:t>α</a:t>
            </a:r>
            <a:r>
              <a:rPr lang="en-US" sz="1800" dirty="0" smtClean="0">
                <a:latin typeface="+mn-lt"/>
              </a:rPr>
              <a:t>=0.5, </a:t>
            </a:r>
            <a:r>
              <a:rPr lang="en-US" sz="1800" dirty="0" err="1" smtClean="0">
                <a:latin typeface="+mn-lt"/>
              </a:rPr>
              <a:t>γ</a:t>
            </a:r>
            <a:r>
              <a:rPr lang="en-US" sz="1800" dirty="0" smtClean="0">
                <a:latin typeface="+mn-lt"/>
              </a:rPr>
              <a:t>=0.5, </a:t>
            </a:r>
            <a:r>
              <a:rPr lang="en-US" sz="1800" dirty="0">
                <a:latin typeface="+mn-lt"/>
              </a:rPr>
              <a:t>R=</a:t>
            </a:r>
            <a:r>
              <a:rPr lang="en-US" sz="1800" dirty="0" smtClean="0">
                <a:latin typeface="+mn-lt"/>
              </a:rPr>
              <a:t>0 (except two states)</a:t>
            </a:r>
            <a:endParaRPr lang="en-US" sz="1800" dirty="0">
              <a:latin typeface="+mn-lt"/>
            </a:endParaRPr>
          </a:p>
          <a:p>
            <a:r>
              <a:rPr lang="en-US" sz="1800" b="1" dirty="0">
                <a:latin typeface="+mn-lt"/>
              </a:rPr>
              <a:t>After E1</a:t>
            </a:r>
          </a:p>
          <a:p>
            <a:r>
              <a:rPr lang="en-US" sz="1800" b="1" dirty="0">
                <a:solidFill>
                  <a:srgbClr val="FF0000"/>
                </a:solidFill>
                <a:latin typeface="+mn-lt"/>
              </a:rPr>
              <a:t>Q((2,3),R</a:t>
            </a:r>
            <a:r>
              <a:rPr lang="en-US" sz="1800" b="1" dirty="0" smtClean="0">
                <a:solidFill>
                  <a:srgbClr val="FF0000"/>
                </a:solidFill>
                <a:latin typeface="+mn-lt"/>
              </a:rPr>
              <a:t>)=0 </a:t>
            </a:r>
            <a:r>
              <a:rPr lang="en-US" sz="1800" dirty="0">
                <a:solidFill>
                  <a:srgbClr val="008000"/>
                </a:solidFill>
                <a:latin typeface="+mn-lt"/>
              </a:rPr>
              <a:t>Q((3,3),R</a:t>
            </a:r>
            <a:r>
              <a:rPr lang="en-US" sz="1800" dirty="0" smtClean="0">
                <a:solidFill>
                  <a:srgbClr val="008000"/>
                </a:solidFill>
                <a:latin typeface="+mn-lt"/>
              </a:rPr>
              <a:t>)=0, </a:t>
            </a:r>
            <a:r>
              <a:rPr lang="en-US" sz="1400" dirty="0" smtClean="0">
                <a:latin typeface="+mn-lt"/>
              </a:rPr>
              <a:t>Q((4,3),exit)=50</a:t>
            </a:r>
            <a:endParaRPr lang="en-US" sz="1400" dirty="0">
              <a:latin typeface="+mn-lt"/>
            </a:endParaRPr>
          </a:p>
          <a:p>
            <a:r>
              <a:rPr lang="en-US" sz="1800" b="1" dirty="0">
                <a:latin typeface="+mn-lt"/>
              </a:rPr>
              <a:t>After E2</a:t>
            </a:r>
          </a:p>
          <a:p>
            <a:r>
              <a:rPr lang="en-US" sz="1800" b="1" dirty="0">
                <a:solidFill>
                  <a:srgbClr val="FF0000"/>
                </a:solidFill>
                <a:latin typeface="+mn-lt"/>
              </a:rPr>
              <a:t>Q((2,3),R</a:t>
            </a:r>
            <a:r>
              <a:rPr lang="en-US" sz="1800" b="1" dirty="0" smtClean="0">
                <a:solidFill>
                  <a:srgbClr val="FF0000"/>
                </a:solidFill>
                <a:latin typeface="+mn-lt"/>
              </a:rPr>
              <a:t>)=0 </a:t>
            </a:r>
            <a:r>
              <a:rPr lang="en-US" sz="1800" dirty="0">
                <a:solidFill>
                  <a:srgbClr val="008000"/>
                </a:solidFill>
                <a:latin typeface="+mn-lt"/>
              </a:rPr>
              <a:t>Q((3,3),R</a:t>
            </a:r>
            <a:r>
              <a:rPr lang="en-US" sz="1800" dirty="0" smtClean="0">
                <a:solidFill>
                  <a:srgbClr val="008000"/>
                </a:solidFill>
                <a:latin typeface="+mn-lt"/>
              </a:rPr>
              <a:t>)=25 </a:t>
            </a:r>
            <a:r>
              <a:rPr lang="en-US" sz="1400" dirty="0" smtClean="0">
                <a:solidFill>
                  <a:srgbClr val="000000"/>
                </a:solidFill>
              </a:rPr>
              <a:t>Q</a:t>
            </a:r>
            <a:r>
              <a:rPr lang="en-US" sz="1400" dirty="0">
                <a:solidFill>
                  <a:srgbClr val="000000"/>
                </a:solidFill>
              </a:rPr>
              <a:t>((4,3),exit)</a:t>
            </a:r>
            <a:r>
              <a:rPr lang="en-US" sz="1400" dirty="0" smtClean="0">
                <a:solidFill>
                  <a:srgbClr val="000000"/>
                </a:solidFill>
              </a:rPr>
              <a:t>=75</a:t>
            </a:r>
            <a:endParaRPr lang="en-US" sz="1400" dirty="0">
              <a:solidFill>
                <a:srgbClr val="000000"/>
              </a:solidFill>
              <a:latin typeface="+mn-lt"/>
            </a:endParaRPr>
          </a:p>
          <a:p>
            <a:r>
              <a:rPr lang="en-US" sz="1800" b="1" dirty="0">
                <a:latin typeface="+mn-lt"/>
              </a:rPr>
              <a:t>After E3</a:t>
            </a:r>
          </a:p>
          <a:p>
            <a:r>
              <a:rPr lang="en-US" sz="1800" b="1" dirty="0">
                <a:solidFill>
                  <a:srgbClr val="FF0000"/>
                </a:solidFill>
                <a:latin typeface="+mn-lt"/>
              </a:rPr>
              <a:t>Q((2,3),R) =6.25</a:t>
            </a:r>
            <a:r>
              <a:rPr lang="en-US" sz="1800" dirty="0">
                <a:solidFill>
                  <a:srgbClr val="FF0000"/>
                </a:solidFill>
                <a:latin typeface="+mn-lt"/>
              </a:rPr>
              <a:t> </a:t>
            </a:r>
            <a:r>
              <a:rPr lang="en-US" sz="1800" dirty="0">
                <a:solidFill>
                  <a:srgbClr val="008000"/>
                </a:solidFill>
                <a:latin typeface="+mn-lt"/>
              </a:rPr>
              <a:t>Q((3,3),R) = </a:t>
            </a:r>
            <a:r>
              <a:rPr lang="en-US" dirty="0" smtClean="0">
                <a:solidFill>
                  <a:srgbClr val="008000"/>
                </a:solidFill>
                <a:latin typeface="+mn-lt"/>
              </a:rPr>
              <a:t>37.5 </a:t>
            </a:r>
            <a:r>
              <a:rPr lang="en-US" sz="1600" dirty="0">
                <a:solidFill>
                  <a:srgbClr val="000000"/>
                </a:solidFill>
              </a:rPr>
              <a:t>Q((4,3),exit)</a:t>
            </a:r>
            <a:r>
              <a:rPr lang="en-US" sz="1600" dirty="0" smtClean="0">
                <a:solidFill>
                  <a:srgbClr val="000000"/>
                </a:solidFill>
              </a:rPr>
              <a:t>=87.5</a:t>
            </a:r>
            <a:endParaRPr lang="en-US" sz="1600" dirty="0">
              <a:solidFill>
                <a:srgbClr val="008000"/>
              </a:solidFill>
              <a:latin typeface="+mn-lt"/>
            </a:endParaRPr>
          </a:p>
          <a:p>
            <a:endParaRPr lang="en-US" dirty="0">
              <a:solidFill>
                <a:srgbClr val="B7E776"/>
              </a:solidFill>
            </a:endParaRPr>
          </a:p>
        </p:txBody>
      </p:sp>
      <p:sp>
        <p:nvSpPr>
          <p:cNvPr id="11" name="TextBox 10"/>
          <p:cNvSpPr txBox="1"/>
          <p:nvPr/>
        </p:nvSpPr>
        <p:spPr>
          <a:xfrm>
            <a:off x="137358" y="2335727"/>
            <a:ext cx="1649546" cy="2862323"/>
          </a:xfrm>
          <a:prstGeom prst="rect">
            <a:avLst/>
          </a:prstGeom>
          <a:noFill/>
        </p:spPr>
        <p:txBody>
          <a:bodyPr wrap="square" rtlCol="0">
            <a:spAutoFit/>
          </a:bodyPr>
          <a:lstStyle/>
          <a:p>
            <a:r>
              <a:rPr lang="en-US" sz="1800" dirty="0">
                <a:latin typeface="+mn-lt"/>
              </a:rPr>
              <a:t>Example 1</a:t>
            </a:r>
          </a:p>
          <a:p>
            <a:endParaRPr lang="en-US" dirty="0"/>
          </a:p>
          <a:p>
            <a:r>
              <a:rPr lang="en-US" sz="1800" dirty="0">
                <a:latin typeface="+mn-lt"/>
              </a:rPr>
              <a:t>(1,1) up 0</a:t>
            </a:r>
          </a:p>
          <a:p>
            <a:r>
              <a:rPr lang="en-US" sz="1800" dirty="0">
                <a:latin typeface="+mn-lt"/>
              </a:rPr>
              <a:t>(1,2) up 0</a:t>
            </a:r>
          </a:p>
          <a:p>
            <a:r>
              <a:rPr lang="en-US" sz="1800" dirty="0">
                <a:latin typeface="+mn-lt"/>
              </a:rPr>
              <a:t>(1,3) right 0</a:t>
            </a:r>
          </a:p>
          <a:p>
            <a:r>
              <a:rPr lang="en-US" sz="1800" dirty="0">
                <a:latin typeface="+mn-lt"/>
              </a:rPr>
              <a:t>(2,3) right 0</a:t>
            </a:r>
          </a:p>
          <a:p>
            <a:r>
              <a:rPr lang="en-US" sz="1800" dirty="0">
                <a:latin typeface="+mn-lt"/>
              </a:rPr>
              <a:t>(3,3) right 0</a:t>
            </a:r>
          </a:p>
          <a:p>
            <a:r>
              <a:rPr lang="en-US" sz="1800" dirty="0">
                <a:latin typeface="+mn-lt"/>
              </a:rPr>
              <a:t>(4,3) exit 100</a:t>
            </a:r>
          </a:p>
          <a:p>
            <a:r>
              <a:rPr lang="en-US" sz="1800" dirty="0">
                <a:latin typeface="+mn-lt"/>
              </a:rPr>
              <a:t>(done)</a:t>
            </a:r>
          </a:p>
          <a:p>
            <a:endParaRPr lang="en-US" sz="1800" dirty="0">
              <a:latin typeface="+mn-lt"/>
            </a:endParaRPr>
          </a:p>
        </p:txBody>
      </p:sp>
      <p:sp>
        <p:nvSpPr>
          <p:cNvPr id="12" name="TextBox 11"/>
          <p:cNvSpPr txBox="1"/>
          <p:nvPr/>
        </p:nvSpPr>
        <p:spPr>
          <a:xfrm>
            <a:off x="1585990" y="2345094"/>
            <a:ext cx="1649546" cy="3203442"/>
          </a:xfrm>
          <a:prstGeom prst="rect">
            <a:avLst/>
          </a:prstGeom>
          <a:noFill/>
        </p:spPr>
        <p:txBody>
          <a:bodyPr wrap="square" rtlCol="0">
            <a:spAutoFit/>
          </a:bodyPr>
          <a:lstStyle/>
          <a:p>
            <a:r>
              <a:rPr lang="en-US" sz="1800" dirty="0">
                <a:latin typeface="+mn-lt"/>
              </a:rPr>
              <a:t>Example 2</a:t>
            </a:r>
          </a:p>
          <a:p>
            <a:endParaRPr lang="en-US" sz="1800" dirty="0">
              <a:latin typeface="+mn-lt"/>
            </a:endParaRPr>
          </a:p>
          <a:p>
            <a:r>
              <a:rPr lang="en-US" sz="1800" dirty="0">
                <a:latin typeface="+mn-lt"/>
              </a:rPr>
              <a:t>(1,1) up 0</a:t>
            </a:r>
          </a:p>
          <a:p>
            <a:r>
              <a:rPr lang="en-US" sz="1800" dirty="0">
                <a:latin typeface="+mn-lt"/>
              </a:rPr>
              <a:t>(1,2) up 0</a:t>
            </a:r>
          </a:p>
          <a:p>
            <a:r>
              <a:rPr lang="en-US" sz="1800" dirty="0">
                <a:latin typeface="+mn-lt"/>
              </a:rPr>
              <a:t>(1,3) right 0</a:t>
            </a:r>
          </a:p>
          <a:p>
            <a:r>
              <a:rPr lang="en-US" sz="1800" dirty="0">
                <a:latin typeface="+mn-lt"/>
              </a:rPr>
              <a:t>(2,3) right 0</a:t>
            </a:r>
          </a:p>
          <a:p>
            <a:r>
              <a:rPr lang="en-US" sz="1800" dirty="0">
                <a:latin typeface="+mn-lt"/>
              </a:rPr>
              <a:t>(3,3) right 0</a:t>
            </a:r>
          </a:p>
          <a:p>
            <a:r>
              <a:rPr lang="en-US" sz="1800" dirty="0">
                <a:latin typeface="+mn-lt"/>
              </a:rPr>
              <a:t>(4,3) exit 100</a:t>
            </a:r>
          </a:p>
          <a:p>
            <a:r>
              <a:rPr lang="en-US" sz="1800" dirty="0">
                <a:latin typeface="+mn-lt"/>
              </a:rPr>
              <a:t>(done)</a:t>
            </a:r>
          </a:p>
          <a:p>
            <a:endParaRPr lang="en-US" dirty="0"/>
          </a:p>
        </p:txBody>
      </p:sp>
      <p:sp>
        <p:nvSpPr>
          <p:cNvPr id="13" name="TextBox 12"/>
          <p:cNvSpPr txBox="1"/>
          <p:nvPr/>
        </p:nvSpPr>
        <p:spPr>
          <a:xfrm>
            <a:off x="3135267" y="2345618"/>
            <a:ext cx="1649546" cy="3139321"/>
          </a:xfrm>
          <a:prstGeom prst="rect">
            <a:avLst/>
          </a:prstGeom>
          <a:noFill/>
        </p:spPr>
        <p:txBody>
          <a:bodyPr wrap="square" rtlCol="0">
            <a:spAutoFit/>
          </a:bodyPr>
          <a:lstStyle/>
          <a:p>
            <a:r>
              <a:rPr lang="en-US" sz="1800" dirty="0">
                <a:latin typeface="+mn-lt"/>
              </a:rPr>
              <a:t>Example 3</a:t>
            </a:r>
          </a:p>
          <a:p>
            <a:endParaRPr lang="en-US" sz="1800" dirty="0">
              <a:latin typeface="+mn-lt"/>
            </a:endParaRPr>
          </a:p>
          <a:p>
            <a:r>
              <a:rPr lang="en-US" sz="1800" dirty="0">
                <a:latin typeface="+mn-lt"/>
              </a:rPr>
              <a:t>(1,1) up 0</a:t>
            </a:r>
          </a:p>
          <a:p>
            <a:r>
              <a:rPr lang="en-US" sz="1800" dirty="0">
                <a:latin typeface="+mn-lt"/>
              </a:rPr>
              <a:t>(1,2) up 0</a:t>
            </a:r>
          </a:p>
          <a:p>
            <a:r>
              <a:rPr lang="en-US" sz="1800" dirty="0">
                <a:latin typeface="+mn-lt"/>
              </a:rPr>
              <a:t>(1,3) right 0</a:t>
            </a:r>
          </a:p>
          <a:p>
            <a:r>
              <a:rPr lang="en-US" sz="1800" dirty="0">
                <a:latin typeface="+mn-lt"/>
              </a:rPr>
              <a:t>(2,3) right 0</a:t>
            </a:r>
          </a:p>
          <a:p>
            <a:r>
              <a:rPr lang="en-US" sz="1800" dirty="0">
                <a:latin typeface="+mn-lt"/>
              </a:rPr>
              <a:t>(3,3) </a:t>
            </a:r>
            <a:r>
              <a:rPr lang="en-US" sz="1800" dirty="0" smtClean="0">
                <a:latin typeface="+mn-lt"/>
              </a:rPr>
              <a:t>down 0</a:t>
            </a:r>
            <a:endParaRPr lang="en-US" sz="1800" dirty="0">
              <a:latin typeface="+mn-lt"/>
            </a:endParaRPr>
          </a:p>
          <a:p>
            <a:r>
              <a:rPr lang="en-US" sz="1800" dirty="0">
                <a:latin typeface="+mn-lt"/>
              </a:rPr>
              <a:t>(3,2) </a:t>
            </a:r>
            <a:r>
              <a:rPr lang="en-US" sz="1800" dirty="0" smtClean="0">
                <a:latin typeface="+mn-lt"/>
              </a:rPr>
              <a:t>right 0</a:t>
            </a:r>
            <a:endParaRPr lang="en-US" sz="1800" dirty="0">
              <a:latin typeface="+mn-lt"/>
            </a:endParaRPr>
          </a:p>
          <a:p>
            <a:r>
              <a:rPr lang="en-US" sz="1800" dirty="0">
                <a:latin typeface="+mn-lt"/>
              </a:rPr>
              <a:t>(4,2) exit -100</a:t>
            </a:r>
          </a:p>
          <a:p>
            <a:r>
              <a:rPr lang="en-US" sz="1800" dirty="0">
                <a:latin typeface="+mn-lt"/>
              </a:rPr>
              <a:t>(done)</a:t>
            </a:r>
          </a:p>
          <a:p>
            <a:endParaRPr lang="en-US" sz="1800" dirty="0">
              <a:latin typeface="+mn-lt"/>
            </a:endParaRPr>
          </a:p>
        </p:txBody>
      </p:sp>
    </p:spTree>
    <p:extLst>
      <p:ext uri="{BB962C8B-B14F-4D97-AF65-F5344CB8AC3E}">
        <p14:creationId xmlns:p14="http://schemas.microsoft.com/office/powerpoint/2010/main" val="314525744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walking demos</a:t>
            </a:r>
          </a:p>
        </p:txBody>
      </p:sp>
      <p:pic>
        <p:nvPicPr>
          <p:cNvPr id="4" name="initial.mpe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rcRect t="11736" b="11736"/>
          <a:stretch>
            <a:fillRect/>
          </a:stretch>
        </p:blipFill>
        <p:spPr/>
      </p:pic>
    </p:spTree>
    <p:extLst>
      <p:ext uri="{BB962C8B-B14F-4D97-AF65-F5344CB8AC3E}">
        <p14:creationId xmlns:p14="http://schemas.microsoft.com/office/powerpoint/2010/main" val="153028341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Google </a:t>
            </a:r>
            <a:r>
              <a:rPr lang="en-US" dirty="0" err="1" smtClean="0"/>
              <a:t>DeepMind</a:t>
            </a:r>
            <a:r>
              <a:rPr lang="en-US" dirty="0" smtClean="0"/>
              <a:t> Learn to Walk</a:t>
            </a:r>
            <a:endParaRPr lang="en-US" dirty="0"/>
          </a:p>
        </p:txBody>
      </p:sp>
      <p:pic>
        <p:nvPicPr>
          <p:cNvPr id="6" name="Google's DeepMind AI just taught itself to walk.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795463"/>
            <a:ext cx="7620000" cy="4286250"/>
          </a:xfrm>
        </p:spPr>
      </p:pic>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19</a:t>
            </a:fld>
            <a:endParaRPr lang="en-US">
              <a:uFillTx/>
            </a:endParaRPr>
          </a:p>
        </p:txBody>
      </p:sp>
    </p:spTree>
    <p:extLst>
      <p:ext uri="{BB962C8B-B14F-4D97-AF65-F5344CB8AC3E}">
        <p14:creationId xmlns:p14="http://schemas.microsoft.com/office/powerpoint/2010/main" val="411633501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346" y="-184969"/>
            <a:ext cx="7772400" cy="1143000"/>
          </a:xfrm>
        </p:spPr>
        <p:txBody>
          <a:bodyPr/>
          <a:lstStyle/>
          <a:p>
            <a:r>
              <a:rPr lang="en-US" dirty="0"/>
              <a:t>Material covered by </a:t>
            </a:r>
            <a:r>
              <a:rPr lang="en-US" dirty="0" err="1"/>
              <a:t>Endterm</a:t>
            </a:r>
            <a:endParaRPr lang="en-US" dirty="0"/>
          </a:p>
        </p:txBody>
      </p:sp>
      <p:sp>
        <p:nvSpPr>
          <p:cNvPr id="3" name="Content Placeholder 2"/>
          <p:cNvSpPr>
            <a:spLocks noGrp="1"/>
          </p:cNvSpPr>
          <p:nvPr>
            <p:ph idx="1"/>
          </p:nvPr>
        </p:nvSpPr>
        <p:spPr>
          <a:xfrm>
            <a:off x="457200" y="724094"/>
            <a:ext cx="7842554" cy="4466438"/>
          </a:xfrm>
        </p:spPr>
        <p:txBody>
          <a:bodyPr>
            <a:noAutofit/>
          </a:bodyPr>
          <a:lstStyle/>
          <a:p>
            <a:endParaRPr lang="en-US" sz="1800" dirty="0"/>
          </a:p>
          <a:p>
            <a:pPr>
              <a:buFont typeface="Arial"/>
              <a:buChar char="•"/>
            </a:pPr>
            <a:r>
              <a:rPr lang="en-US" sz="1800" dirty="0"/>
              <a:t>Covers </a:t>
            </a:r>
            <a:r>
              <a:rPr lang="en-US" sz="3200" u="sng" dirty="0">
                <a:solidFill>
                  <a:srgbClr val="3366FF"/>
                </a:solidFill>
              </a:rPr>
              <a:t>Everything</a:t>
            </a:r>
            <a:r>
              <a:rPr lang="en-US" sz="1800" dirty="0"/>
              <a:t> studied in class</a:t>
            </a:r>
          </a:p>
          <a:p>
            <a:pPr>
              <a:buFont typeface="Arial"/>
              <a:buChar char="•"/>
            </a:pPr>
            <a:r>
              <a:rPr lang="en-US" sz="1800" dirty="0"/>
              <a:t>Lectures </a:t>
            </a:r>
            <a:r>
              <a:rPr lang="en-US" sz="1800" dirty="0" err="1"/>
              <a:t>vs</a:t>
            </a:r>
            <a:r>
              <a:rPr lang="en-US" sz="1800" dirty="0"/>
              <a:t> Discussion </a:t>
            </a:r>
            <a:r>
              <a:rPr lang="en-US" sz="1800" dirty="0" err="1"/>
              <a:t>vs</a:t>
            </a:r>
            <a:r>
              <a:rPr lang="en-US" sz="1800" dirty="0"/>
              <a:t> book: what to know?</a:t>
            </a:r>
          </a:p>
          <a:p>
            <a:pPr>
              <a:buFont typeface="Arial"/>
              <a:buChar char="•"/>
            </a:pPr>
            <a:r>
              <a:rPr lang="en-US" sz="1800" dirty="0"/>
              <a:t>if a topic is studied in lecture/discussion and is also in the book: need to know both.</a:t>
            </a:r>
          </a:p>
          <a:p>
            <a:pPr>
              <a:buFont typeface="Arial"/>
              <a:buChar char="•"/>
            </a:pPr>
            <a:r>
              <a:rPr lang="en-US" sz="1800" dirty="0"/>
              <a:t>if a topic is studied in lecture/discussion only and is not in the book: know what was studied in class.</a:t>
            </a:r>
          </a:p>
          <a:p>
            <a:pPr>
              <a:buFont typeface="Arial"/>
              <a:buChar char="•"/>
            </a:pPr>
            <a:r>
              <a:rPr lang="en-US" sz="1800" dirty="0"/>
              <a:t>if a topic is in the book but was not covered at all in class: no need to know.</a:t>
            </a:r>
          </a:p>
          <a:p>
            <a:pPr>
              <a:buFont typeface="Arial"/>
              <a:buChar char="•"/>
            </a:pPr>
            <a:r>
              <a:rPr lang="en-US" sz="1800" dirty="0"/>
              <a:t>Opening the exam before you are given the go signal will result in automatic filing of a case with the office of student judicial affairs.</a:t>
            </a:r>
          </a:p>
          <a:p>
            <a:pPr>
              <a:buFont typeface="Arial"/>
              <a:buChar char="•"/>
            </a:pPr>
            <a:r>
              <a:rPr lang="en-US" sz="1800" dirty="0"/>
              <a:t>Cheating during the exam will result in automatic filing of a case with the office of student judicial affairs.</a:t>
            </a:r>
          </a:p>
          <a:p>
            <a:pPr>
              <a:buFont typeface="Arial"/>
              <a:buChar char="•"/>
            </a:pPr>
            <a:r>
              <a:rPr lang="en-US" sz="1800" dirty="0"/>
              <a:t>Continuing to write after the stop signal will result in automatic filing of a case with the office of student judicial affairs.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67B37-5408-8848-BA1A-2C039AA52483}" type="slidenum">
              <a:rPr lang="en-US" smtClean="0"/>
              <a:pPr/>
              <a:t>2</a:t>
            </a:fld>
            <a:endParaRPr lang="en-US"/>
          </a:p>
        </p:txBody>
      </p:sp>
    </p:spTree>
    <p:extLst>
      <p:ext uri="{BB962C8B-B14F-4D97-AF65-F5344CB8AC3E}">
        <p14:creationId xmlns:p14="http://schemas.microsoft.com/office/powerpoint/2010/main" val="20397442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520274-6719-4D45-866D-6227CD4BE756}"/>
              </a:ext>
            </a:extLst>
          </p:cNvPr>
          <p:cNvSpPr>
            <a:spLocks noGrp="1"/>
          </p:cNvSpPr>
          <p:nvPr>
            <p:ph type="title"/>
          </p:nvPr>
        </p:nvSpPr>
        <p:spPr/>
        <p:txBody>
          <a:bodyPr/>
          <a:lstStyle/>
          <a:p>
            <a:endParaRPr lang="en-US"/>
          </a:p>
        </p:txBody>
      </p:sp>
      <p:pic>
        <p:nvPicPr>
          <p:cNvPr id="6" name="Picture 6">
            <a:extLst>
              <a:ext uri="{FF2B5EF4-FFF2-40B4-BE49-F238E27FC236}">
                <a16:creationId xmlns="" xmlns:a16="http://schemas.microsoft.com/office/drawing/2014/main" id="{3BF20688-FDF8-2749-9AE7-0DE4BF2A02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914" t="8039" r="7498" b="44525"/>
          <a:stretch/>
        </p:blipFill>
        <p:spPr>
          <a:xfrm>
            <a:off x="276634" y="165048"/>
            <a:ext cx="8768751" cy="6327828"/>
          </a:xfrm>
          <a:prstGeom prst="rect">
            <a:avLst/>
          </a:prstGeom>
        </p:spPr>
      </p:pic>
      <p:sp>
        <p:nvSpPr>
          <p:cNvPr id="4" name="Footer Placeholder 3">
            <a:extLst>
              <a:ext uri="{FF2B5EF4-FFF2-40B4-BE49-F238E27FC236}">
                <a16:creationId xmlns="" xmlns:a16="http://schemas.microsoft.com/office/drawing/2014/main" id="{C5DBF659-698A-3E4E-B257-FAF2BFD178F9}"/>
              </a:ext>
            </a:extLst>
          </p:cNvPr>
          <p:cNvSpPr>
            <a:spLocks noGrp="1"/>
          </p:cNvSpPr>
          <p:nvPr>
            <p:ph type="ftr" sz="quarter" idx="11"/>
          </p:nvPr>
        </p:nvSpPr>
        <p:spPr/>
        <p:txBody>
          <a:bodyPr/>
          <a:lstStyle/>
          <a:p>
            <a:endParaRPr lang="en-US">
              <a:uFillTx/>
            </a:endParaRPr>
          </a:p>
        </p:txBody>
      </p:sp>
      <p:sp>
        <p:nvSpPr>
          <p:cNvPr id="5" name="Slide Number Placeholder 4">
            <a:extLst>
              <a:ext uri="{FF2B5EF4-FFF2-40B4-BE49-F238E27FC236}">
                <a16:creationId xmlns="" xmlns:a16="http://schemas.microsoft.com/office/drawing/2014/main" id="{2BB04683-2784-9C4E-B26A-355E99CBB935}"/>
              </a:ext>
            </a:extLst>
          </p:cNvPr>
          <p:cNvSpPr>
            <a:spLocks noGrp="1"/>
          </p:cNvSpPr>
          <p:nvPr>
            <p:ph type="sldNum" sz="quarter" idx="12"/>
          </p:nvPr>
        </p:nvSpPr>
        <p:spPr/>
        <p:txBody>
          <a:bodyPr/>
          <a:lstStyle/>
          <a:p>
            <a:fld id="{68367B37-5408-8848-BA1A-2C039AA52483}" type="slidenum">
              <a:rPr lang="en-US" smtClean="0">
                <a:uFillTx/>
              </a:rPr>
              <a:pPr/>
              <a:t>3</a:t>
            </a:fld>
            <a:endParaRPr lang="en-US">
              <a:uFillTx/>
            </a:endParaRPr>
          </a:p>
        </p:txBody>
      </p:sp>
    </p:spTree>
    <p:extLst>
      <p:ext uri="{BB962C8B-B14F-4D97-AF65-F5344CB8AC3E}">
        <p14:creationId xmlns:p14="http://schemas.microsoft.com/office/powerpoint/2010/main" val="40126382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DCBBA7-3215-6D49-8F21-8130569E814E}"/>
              </a:ext>
            </a:extLst>
          </p:cNvPr>
          <p:cNvSpPr>
            <a:spLocks noGrp="1"/>
          </p:cNvSpPr>
          <p:nvPr>
            <p:ph type="title"/>
          </p:nvPr>
        </p:nvSpPr>
        <p:spPr/>
        <p:txBody>
          <a:bodyPr/>
          <a:lstStyle/>
          <a:p>
            <a:endParaRPr lang="en-US"/>
          </a:p>
        </p:txBody>
      </p:sp>
      <p:pic>
        <p:nvPicPr>
          <p:cNvPr id="6" name="Picture 6">
            <a:extLst>
              <a:ext uri="{FF2B5EF4-FFF2-40B4-BE49-F238E27FC236}">
                <a16:creationId xmlns="" xmlns:a16="http://schemas.microsoft.com/office/drawing/2014/main" id="{6BB6AC6D-1B93-5C4E-B03C-70BA68C470E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078" t="58542" b="6670"/>
          <a:stretch/>
        </p:blipFill>
        <p:spPr>
          <a:xfrm>
            <a:off x="188613" y="1302417"/>
            <a:ext cx="9444326" cy="4765643"/>
          </a:xfrm>
          <a:prstGeom prst="rect">
            <a:avLst/>
          </a:prstGeom>
        </p:spPr>
      </p:pic>
      <p:sp>
        <p:nvSpPr>
          <p:cNvPr id="4" name="Footer Placeholder 3">
            <a:extLst>
              <a:ext uri="{FF2B5EF4-FFF2-40B4-BE49-F238E27FC236}">
                <a16:creationId xmlns="" xmlns:a16="http://schemas.microsoft.com/office/drawing/2014/main" id="{C25082ED-1DE6-5A43-B9C2-9E482550AD9B}"/>
              </a:ext>
            </a:extLst>
          </p:cNvPr>
          <p:cNvSpPr>
            <a:spLocks noGrp="1"/>
          </p:cNvSpPr>
          <p:nvPr>
            <p:ph type="ftr" sz="quarter" idx="11"/>
          </p:nvPr>
        </p:nvSpPr>
        <p:spPr/>
        <p:txBody>
          <a:bodyPr/>
          <a:lstStyle/>
          <a:p>
            <a:endParaRPr lang="en-US">
              <a:uFillTx/>
            </a:endParaRPr>
          </a:p>
        </p:txBody>
      </p:sp>
      <p:sp>
        <p:nvSpPr>
          <p:cNvPr id="5" name="Slide Number Placeholder 4">
            <a:extLst>
              <a:ext uri="{FF2B5EF4-FFF2-40B4-BE49-F238E27FC236}">
                <a16:creationId xmlns="" xmlns:a16="http://schemas.microsoft.com/office/drawing/2014/main" id="{E5A07093-403D-D949-9C23-B822C0B7C320}"/>
              </a:ext>
            </a:extLst>
          </p:cNvPr>
          <p:cNvSpPr>
            <a:spLocks noGrp="1"/>
          </p:cNvSpPr>
          <p:nvPr>
            <p:ph type="sldNum" sz="quarter" idx="12"/>
          </p:nvPr>
        </p:nvSpPr>
        <p:spPr/>
        <p:txBody>
          <a:bodyPr/>
          <a:lstStyle/>
          <a:p>
            <a:fld id="{68367B37-5408-8848-BA1A-2C039AA52483}" type="slidenum">
              <a:rPr lang="en-US" smtClean="0">
                <a:uFillTx/>
              </a:rPr>
              <a:pPr/>
              <a:t>4</a:t>
            </a:fld>
            <a:endParaRPr lang="en-US">
              <a:uFillTx/>
            </a:endParaRPr>
          </a:p>
        </p:txBody>
      </p:sp>
    </p:spTree>
    <p:extLst>
      <p:ext uri="{BB962C8B-B14F-4D97-AF65-F5344CB8AC3E}">
        <p14:creationId xmlns:p14="http://schemas.microsoft.com/office/powerpoint/2010/main" val="3227538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Short Answer</a:t>
            </a:r>
            <a:endParaRPr lang="en-US" dirty="0"/>
          </a:p>
        </p:txBody>
      </p:sp>
      <p:sp>
        <p:nvSpPr>
          <p:cNvPr id="3" name="Content Placeholder 2"/>
          <p:cNvSpPr>
            <a:spLocks noGrp="1"/>
          </p:cNvSpPr>
          <p:nvPr>
            <p:ph idx="1"/>
          </p:nvPr>
        </p:nvSpPr>
        <p:spPr/>
        <p:txBody>
          <a:bodyPr/>
          <a:lstStyle/>
          <a:p>
            <a:pPr marL="68580" indent="0">
              <a:buNone/>
            </a:pPr>
            <a:r>
              <a:rPr lang="en-US" dirty="0"/>
              <a:t>1. List 3 reasons </a:t>
            </a:r>
            <a:r>
              <a:rPr lang="en-US" b="1" dirty="0"/>
              <a:t>WHY</a:t>
            </a:r>
            <a:r>
              <a:rPr lang="en-US" dirty="0"/>
              <a:t> machine learning is needed? </a:t>
            </a:r>
          </a:p>
          <a:p>
            <a:pPr marL="68580" indent="0">
              <a:buNone/>
            </a:pPr>
            <a:r>
              <a:rPr lang="en-US" dirty="0"/>
              <a:t> </a:t>
            </a:r>
          </a:p>
          <a:p>
            <a:pPr marL="68580" indent="0">
              <a:buNone/>
            </a:pPr>
            <a:r>
              <a:rPr lang="en-US" dirty="0"/>
              <a:t>Unknown environments</a:t>
            </a:r>
          </a:p>
          <a:p>
            <a:pPr marL="68580" indent="0">
              <a:buNone/>
            </a:pPr>
            <a:r>
              <a:rPr lang="en-US" dirty="0"/>
              <a:t> Adaptability</a:t>
            </a:r>
          </a:p>
          <a:p>
            <a:pPr marL="68580" indent="0">
              <a:buNone/>
            </a:pPr>
            <a:r>
              <a:rPr lang="en-US" dirty="0"/>
              <a:t>Lazy</a:t>
            </a:r>
          </a:p>
          <a:p>
            <a:pPr marL="68580" indent="0">
              <a:buNone/>
            </a:pPr>
            <a:r>
              <a:rPr lang="en-US" dirty="0"/>
              <a:t>Autonomous</a:t>
            </a:r>
          </a:p>
          <a:p>
            <a:endParaRPr lang="en-US" dirty="0"/>
          </a:p>
        </p:txBody>
      </p:sp>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5</a:t>
            </a:fld>
            <a:endParaRPr lang="en-US">
              <a:uFillTx/>
            </a:endParaRPr>
          </a:p>
        </p:txBody>
      </p:sp>
    </p:spTree>
    <p:extLst>
      <p:ext uri="{BB962C8B-B14F-4D97-AF65-F5344CB8AC3E}">
        <p14:creationId xmlns:p14="http://schemas.microsoft.com/office/powerpoint/2010/main" val="2719159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Short Answer</a:t>
            </a:r>
            <a:endParaRPr lang="en-US" dirty="0"/>
          </a:p>
        </p:txBody>
      </p:sp>
      <p:sp>
        <p:nvSpPr>
          <p:cNvPr id="3" name="Content Placeholder 2"/>
          <p:cNvSpPr>
            <a:spLocks noGrp="1"/>
          </p:cNvSpPr>
          <p:nvPr>
            <p:ph idx="1"/>
          </p:nvPr>
        </p:nvSpPr>
        <p:spPr>
          <a:xfrm>
            <a:off x="300808" y="1752600"/>
            <a:ext cx="8766992" cy="4373563"/>
          </a:xfrm>
        </p:spPr>
        <p:txBody>
          <a:bodyPr>
            <a:normAutofit fontScale="92500" lnSpcReduction="10000"/>
          </a:bodyPr>
          <a:lstStyle/>
          <a:p>
            <a:pPr marL="68580" indent="0">
              <a:buNone/>
            </a:pPr>
            <a:r>
              <a:rPr lang="en-US" dirty="0"/>
              <a:t> </a:t>
            </a:r>
          </a:p>
          <a:p>
            <a:pPr marL="68580" indent="0">
              <a:buNone/>
            </a:pPr>
            <a:r>
              <a:rPr lang="en-US" dirty="0"/>
              <a:t> </a:t>
            </a:r>
          </a:p>
          <a:p>
            <a:pPr marL="68580" indent="0">
              <a:buNone/>
            </a:pPr>
            <a:r>
              <a:rPr lang="en-US" dirty="0"/>
              <a:t>2.  What is Ockham’s razor? How is it used in neural net learning?</a:t>
            </a:r>
          </a:p>
          <a:p>
            <a:pPr marL="68580" indent="0">
              <a:buNone/>
            </a:pPr>
            <a:r>
              <a:rPr lang="en-US" dirty="0"/>
              <a:t> </a:t>
            </a:r>
          </a:p>
          <a:p>
            <a:pPr marL="68580" indent="0">
              <a:buNone/>
            </a:pPr>
            <a:r>
              <a:rPr lang="en-US" dirty="0"/>
              <a:t> </a:t>
            </a:r>
          </a:p>
          <a:p>
            <a:pPr marL="68580" indent="0">
              <a:buNone/>
            </a:pPr>
            <a:r>
              <a:rPr lang="en-US" dirty="0"/>
              <a:t>Bias for simplest hypothesis  </a:t>
            </a:r>
          </a:p>
          <a:p>
            <a:pPr marL="68580" indent="0">
              <a:buNone/>
            </a:pPr>
            <a:r>
              <a:rPr lang="en-US" dirty="0"/>
              <a:t> </a:t>
            </a:r>
          </a:p>
          <a:p>
            <a:pPr marL="68580" indent="0">
              <a:buNone/>
            </a:pPr>
            <a:r>
              <a:rPr lang="en-US" dirty="0"/>
              <a:t>Prefer fewer hidden units</a:t>
            </a:r>
          </a:p>
          <a:p>
            <a:pPr marL="68580" indent="0">
              <a:buNone/>
            </a:pPr>
            <a:r>
              <a:rPr lang="en-US" b="1" dirty="0"/>
              <a:t> </a:t>
            </a:r>
            <a:endParaRPr lang="en-US" dirty="0"/>
          </a:p>
          <a:p>
            <a:endParaRPr lang="en-US" dirty="0"/>
          </a:p>
        </p:txBody>
      </p:sp>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6</a:t>
            </a:fld>
            <a:endParaRPr lang="en-US">
              <a:uFillTx/>
            </a:endParaRPr>
          </a:p>
        </p:txBody>
      </p:sp>
    </p:spTree>
    <p:extLst>
      <p:ext uri="{BB962C8B-B14F-4D97-AF65-F5344CB8AC3E}">
        <p14:creationId xmlns:p14="http://schemas.microsoft.com/office/powerpoint/2010/main" val="41127313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a:t>
            </a:r>
          </a:p>
        </p:txBody>
      </p:sp>
      <p:sp>
        <p:nvSpPr>
          <p:cNvPr id="3" name="Content Placeholder 2"/>
          <p:cNvSpPr>
            <a:spLocks noGrp="1"/>
          </p:cNvSpPr>
          <p:nvPr>
            <p:ph idx="1"/>
          </p:nvPr>
        </p:nvSpPr>
        <p:spPr>
          <a:xfrm>
            <a:off x="211680" y="914400"/>
            <a:ext cx="8823695" cy="4546639"/>
          </a:xfrm>
        </p:spPr>
        <p:txBody>
          <a:bodyPr>
            <a:normAutofit fontScale="70000" lnSpcReduction="20000"/>
          </a:bodyPr>
          <a:lstStyle/>
          <a:p>
            <a:pPr marL="0" indent="0"/>
            <a:r>
              <a:rPr lang="en-US" dirty="0"/>
              <a:t>Your doctor performs a series of medical tests. You test positive for a serious, but very rare disease. The test is 99% accurate, meaning the probability that it is positive when you do have the disease is 0.99, and the probability that it is negative if you don’t is also 0.99. The disease strikes 1 in 10,000.</a:t>
            </a:r>
          </a:p>
          <a:p>
            <a:pPr marL="0" indent="0"/>
            <a:r>
              <a:rPr lang="en-US" dirty="0"/>
              <a:t>What is the probability that you have the disease? Give both the formula and the value. </a:t>
            </a:r>
          </a:p>
          <a:p>
            <a:pPr marL="68580" indent="0">
              <a:buNone/>
            </a:pPr>
            <a:r>
              <a:rPr lang="en-US" dirty="0">
                <a:solidFill>
                  <a:srgbClr val="0000FF"/>
                </a:solidFill>
              </a:rPr>
              <a:t>P(</a:t>
            </a:r>
            <a:r>
              <a:rPr lang="en-US" dirty="0" err="1">
                <a:solidFill>
                  <a:srgbClr val="0000FF"/>
                </a:solidFill>
              </a:rPr>
              <a:t>test|disease</a:t>
            </a:r>
            <a:r>
              <a:rPr lang="en-US" dirty="0">
                <a:solidFill>
                  <a:srgbClr val="0000FF"/>
                </a:solidFill>
              </a:rPr>
              <a:t>) = 0.99          P(¬test|¬disease) = 0.99 </a:t>
            </a:r>
          </a:p>
          <a:p>
            <a:pPr marL="68580" indent="0">
              <a:buNone/>
            </a:pPr>
            <a:r>
              <a:rPr lang="en-US" dirty="0">
                <a:solidFill>
                  <a:srgbClr val="0000FF"/>
                </a:solidFill>
              </a:rPr>
              <a:t>P(disease) = 0.0001</a:t>
            </a:r>
          </a:p>
          <a:p>
            <a:pPr marL="68580" indent="0">
              <a:buNone/>
            </a:pPr>
            <a:r>
              <a:rPr lang="en-US" dirty="0">
                <a:solidFill>
                  <a:srgbClr val="0000FF"/>
                </a:solidFill>
              </a:rPr>
              <a:t>What the patient is concerned about is P(</a:t>
            </a:r>
            <a:r>
              <a:rPr lang="en-US" dirty="0" err="1">
                <a:solidFill>
                  <a:srgbClr val="0000FF"/>
                </a:solidFill>
              </a:rPr>
              <a:t>disease|test</a:t>
            </a:r>
            <a:r>
              <a:rPr lang="en-US" dirty="0">
                <a:solidFill>
                  <a:srgbClr val="0000FF"/>
                </a:solidFill>
              </a:rPr>
              <a:t>). </a:t>
            </a:r>
          </a:p>
          <a:p>
            <a:pPr marL="68580" indent="0">
              <a:buNone/>
            </a:pPr>
            <a:r>
              <a:rPr lang="en-US" dirty="0">
                <a:solidFill>
                  <a:srgbClr val="0000FF"/>
                </a:solidFill>
              </a:rPr>
              <a:t>P(</a:t>
            </a:r>
            <a:r>
              <a:rPr lang="en-US" dirty="0" err="1">
                <a:solidFill>
                  <a:srgbClr val="0000FF"/>
                </a:solidFill>
              </a:rPr>
              <a:t>disease|test</a:t>
            </a:r>
            <a:r>
              <a:rPr lang="en-US" dirty="0">
                <a:solidFill>
                  <a:srgbClr val="0000FF"/>
                </a:solidFill>
              </a:rPr>
              <a:t>)</a:t>
            </a:r>
            <a:br>
              <a:rPr lang="en-US" dirty="0">
                <a:solidFill>
                  <a:srgbClr val="0000FF"/>
                </a:solidFill>
              </a:rPr>
            </a:br>
            <a:endParaRPr lang="en-US" dirty="0">
              <a:solidFill>
                <a:srgbClr val="0000FF"/>
              </a:solidFill>
            </a:endParaRPr>
          </a:p>
          <a:p>
            <a:pPr marL="68580" indent="0">
              <a:buNone/>
            </a:pPr>
            <a:r>
              <a:rPr lang="en-US" dirty="0">
                <a:solidFill>
                  <a:srgbClr val="0000FF"/>
                </a:solidFill>
              </a:rPr>
              <a:t>= P(</a:t>
            </a:r>
            <a:r>
              <a:rPr lang="en-US" dirty="0" err="1">
                <a:solidFill>
                  <a:srgbClr val="0000FF"/>
                </a:solidFill>
              </a:rPr>
              <a:t>test|disease</a:t>
            </a:r>
            <a:r>
              <a:rPr lang="en-US" dirty="0">
                <a:solidFill>
                  <a:srgbClr val="0000FF"/>
                </a:solidFill>
              </a:rPr>
              <a:t>)P(disease)                                        	     = 0.99×0.0001 = .000099</a:t>
            </a:r>
          </a:p>
          <a:p>
            <a:pPr marL="68580" indent="0">
              <a:buNone/>
            </a:pPr>
            <a:r>
              <a:rPr lang="en-US" dirty="0">
                <a:solidFill>
                  <a:srgbClr val="0000FF"/>
                </a:solidFill>
              </a:rPr>
              <a:t>P(</a:t>
            </a:r>
            <a:r>
              <a:rPr lang="en-US" dirty="0" err="1">
                <a:solidFill>
                  <a:srgbClr val="0000FF"/>
                </a:solidFill>
              </a:rPr>
              <a:t>test|disease</a:t>
            </a:r>
            <a:r>
              <a:rPr lang="en-US" dirty="0">
                <a:solidFill>
                  <a:srgbClr val="0000FF"/>
                </a:solidFill>
              </a:rPr>
              <a:t>)P(disease)+P(test|¬disease)P(¬disease)  = 0.99×0.0001+0.01×0.9999 						     =.010098</a:t>
            </a:r>
          </a:p>
          <a:p>
            <a:pPr marL="68580" indent="0">
              <a:buNone/>
            </a:pPr>
            <a:r>
              <a:rPr lang="en-US" dirty="0">
                <a:solidFill>
                  <a:srgbClr val="0000FF"/>
                </a:solidFill>
              </a:rPr>
              <a:t> = .000099 / .010098 = .009804 </a:t>
            </a:r>
          </a:p>
          <a:p>
            <a:pPr marL="0" indent="0"/>
            <a:endParaRPr lang="en-US" dirty="0"/>
          </a:p>
        </p:txBody>
      </p:sp>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7</a:t>
            </a:fld>
            <a:endParaRPr lang="en-US">
              <a:uFillTx/>
            </a:endParaRPr>
          </a:p>
        </p:txBody>
      </p:sp>
      <p:cxnSp>
        <p:nvCxnSpPr>
          <p:cNvPr id="7" name="Straight Connector 6"/>
          <p:cNvCxnSpPr/>
          <p:nvPr/>
        </p:nvCxnSpPr>
        <p:spPr>
          <a:xfrm>
            <a:off x="323090" y="4264260"/>
            <a:ext cx="5524164" cy="2940"/>
          </a:xfrm>
          <a:prstGeom prst="line">
            <a:avLst/>
          </a:prstGeom>
        </p:spPr>
        <p:style>
          <a:lnRef idx="1">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138707" y="4264260"/>
            <a:ext cx="2765251" cy="0"/>
          </a:xfrm>
          <a:prstGeom prst="line">
            <a:avLst/>
          </a:prstGeom>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6856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7026" name="Rectangle 2"/>
          <p:cNvSpPr>
            <a:spLocks noGrp="1" noChangeArrowheads="1"/>
          </p:cNvSpPr>
          <p:nvPr>
            <p:ph type="title"/>
          </p:nvPr>
        </p:nvSpPr>
        <p:spPr>
          <a:xfrm>
            <a:off x="309110" y="43105"/>
            <a:ext cx="8610600" cy="1143000"/>
          </a:xfrm>
        </p:spPr>
        <p:txBody>
          <a:bodyPr/>
          <a:lstStyle/>
          <a:p>
            <a:r>
              <a:rPr lang="en-US" sz="3200" dirty="0"/>
              <a:t>Independence in Bayesian Networks</a:t>
            </a:r>
          </a:p>
        </p:txBody>
      </p:sp>
      <p:sp>
        <p:nvSpPr>
          <p:cNvPr id="1537027" name="Rectangle 3"/>
          <p:cNvSpPr>
            <a:spLocks noGrp="1" noChangeArrowheads="1"/>
          </p:cNvSpPr>
          <p:nvPr>
            <p:ph idx="1"/>
          </p:nvPr>
        </p:nvSpPr>
        <p:spPr>
          <a:xfrm>
            <a:off x="309110" y="1063797"/>
            <a:ext cx="8834889" cy="4778375"/>
          </a:xfrm>
        </p:spPr>
        <p:txBody>
          <a:bodyPr>
            <a:normAutofit fontScale="92500" lnSpcReduction="10000"/>
          </a:bodyPr>
          <a:lstStyle/>
          <a:p>
            <a:pPr>
              <a:lnSpc>
                <a:spcPct val="90000"/>
              </a:lnSpc>
            </a:pPr>
            <a:r>
              <a:rPr lang="en-US" sz="2800" dirty="0"/>
              <a:t>Topology of network encodes (conditional) independence assertions:</a:t>
            </a:r>
          </a:p>
          <a:p>
            <a:pPr>
              <a:lnSpc>
                <a:spcPct val="90000"/>
              </a:lnSpc>
            </a:pPr>
            <a:endParaRPr lang="en-US" sz="2800" dirty="0"/>
          </a:p>
          <a:p>
            <a:pPr>
              <a:lnSpc>
                <a:spcPct val="90000"/>
              </a:lnSpc>
              <a:buFont typeface="Wingdings" charset="2"/>
              <a:buNone/>
            </a:pPr>
            <a:endParaRPr lang="en-US" sz="2400" dirty="0"/>
          </a:p>
          <a:p>
            <a:pPr>
              <a:lnSpc>
                <a:spcPct val="90000"/>
              </a:lnSpc>
              <a:buFont typeface="Wingdings" charset="2"/>
              <a:buNone/>
            </a:pPr>
            <a:endParaRPr lang="en-US" sz="2400" dirty="0"/>
          </a:p>
          <a:p>
            <a:pPr>
              <a:lnSpc>
                <a:spcPct val="90000"/>
              </a:lnSpc>
              <a:buFont typeface="Wingdings" charset="2"/>
              <a:buNone/>
            </a:pPr>
            <a:endParaRPr lang="en-US" sz="2800" dirty="0"/>
          </a:p>
          <a:p>
            <a:pPr>
              <a:lnSpc>
                <a:spcPct val="90000"/>
              </a:lnSpc>
              <a:buFont typeface="Wingdings" charset="2"/>
              <a:buNone/>
            </a:pPr>
            <a:endParaRPr lang="en-US" sz="2800" dirty="0"/>
          </a:p>
          <a:p>
            <a:pPr>
              <a:lnSpc>
                <a:spcPct val="90000"/>
              </a:lnSpc>
              <a:buFont typeface="Wingdings" charset="2"/>
              <a:buNone/>
            </a:pPr>
            <a:endParaRPr lang="en-US" sz="2800" dirty="0"/>
          </a:p>
          <a:p>
            <a:pPr>
              <a:lnSpc>
                <a:spcPct val="90000"/>
              </a:lnSpc>
            </a:pPr>
            <a:r>
              <a:rPr lang="en-US" sz="2800" i="1" dirty="0"/>
              <a:t>Weather</a:t>
            </a:r>
            <a:r>
              <a:rPr lang="en-US" sz="2800" dirty="0"/>
              <a:t> is independent of the other variables</a:t>
            </a:r>
          </a:p>
          <a:p>
            <a:pPr>
              <a:lnSpc>
                <a:spcPct val="90000"/>
              </a:lnSpc>
            </a:pPr>
            <a:r>
              <a:rPr lang="en-US" sz="2800" i="1" dirty="0"/>
              <a:t>Toothache</a:t>
            </a:r>
            <a:r>
              <a:rPr lang="en-US" sz="2800" dirty="0"/>
              <a:t> and </a:t>
            </a:r>
            <a:r>
              <a:rPr lang="en-US" sz="2800" i="1" dirty="0"/>
              <a:t>Catch</a:t>
            </a:r>
            <a:r>
              <a:rPr lang="en-US" sz="2800" dirty="0"/>
              <a:t> are conditionally independent given </a:t>
            </a:r>
            <a:r>
              <a:rPr lang="en-US" sz="2800" i="1" dirty="0"/>
              <a:t>Cavity</a:t>
            </a:r>
            <a:endParaRPr lang="en-US" sz="2800" dirty="0"/>
          </a:p>
        </p:txBody>
      </p:sp>
      <p:sp>
        <p:nvSpPr>
          <p:cNvPr id="5" name="Slide Number Placeholder 5"/>
          <p:cNvSpPr>
            <a:spLocks noGrp="1"/>
          </p:cNvSpPr>
          <p:nvPr>
            <p:ph type="sldNum" sz="quarter" idx="12"/>
          </p:nvPr>
        </p:nvSpPr>
        <p:spPr/>
        <p:txBody>
          <a:bodyPr>
            <a:normAutofit fontScale="92500" lnSpcReduction="20000"/>
          </a:bodyPr>
          <a:lstStyle/>
          <a:p>
            <a:fld id="{002D8065-A531-0543-B1E4-E35093CAB774}" type="slidenum">
              <a:rPr lang="en-US"/>
              <a:pPr/>
              <a:t>8</a:t>
            </a:fld>
            <a:endParaRPr lang="en-US"/>
          </a:p>
        </p:txBody>
      </p:sp>
      <p:pic>
        <p:nvPicPr>
          <p:cNvPr id="1537029" name="Picture 5" descr="Picture 1"/>
          <p:cNvPicPr>
            <a:picLocks noChangeAspect="1" noChangeArrowheads="1"/>
          </p:cNvPicPr>
          <p:nvPr/>
        </p:nvPicPr>
        <p:blipFill>
          <a:blip r:embed="rId3"/>
          <a:srcRect/>
          <a:stretch>
            <a:fillRect/>
          </a:stretch>
        </p:blipFill>
        <p:spPr bwMode="auto">
          <a:xfrm flipH="1" flipV="1">
            <a:off x="2061090" y="1823375"/>
            <a:ext cx="4965638" cy="2560006"/>
          </a:xfrm>
          <a:prstGeom prst="rect">
            <a:avLst/>
          </a:prstGeom>
          <a:noFill/>
        </p:spPr>
      </p:pic>
    </p:spTree>
    <p:extLst>
      <p:ext uri="{BB962C8B-B14F-4D97-AF65-F5344CB8AC3E}">
        <p14:creationId xmlns:p14="http://schemas.microsoft.com/office/powerpoint/2010/main" val="1458787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7027">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15370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537027">
                                            <p:txEl>
                                              <p:pRg st="7" end="7"/>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5370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27"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14.1</a:t>
            </a:r>
          </a:p>
        </p:txBody>
      </p:sp>
      <p:sp>
        <p:nvSpPr>
          <p:cNvPr id="3" name="Footer Placeholder 2"/>
          <p:cNvSpPr>
            <a:spLocks noGrp="1"/>
          </p:cNvSpPr>
          <p:nvPr>
            <p:ph type="ftr" sz="quarter" idx="11"/>
          </p:nvPr>
        </p:nvSpPr>
        <p:spPr/>
        <p:txBody>
          <a:bodyPr/>
          <a:lstStyle/>
          <a:p>
            <a:endParaRPr lang="en-US" dirty="0">
              <a:uFillTx/>
            </a:endParaRPr>
          </a:p>
        </p:txBody>
      </p:sp>
      <p:sp>
        <p:nvSpPr>
          <p:cNvPr id="4" name="Slide Number Placeholder 3"/>
          <p:cNvSpPr>
            <a:spLocks noGrp="1"/>
          </p:cNvSpPr>
          <p:nvPr>
            <p:ph type="sldNum" sz="quarter" idx="12"/>
          </p:nvPr>
        </p:nvSpPr>
        <p:spPr/>
        <p:txBody>
          <a:bodyPr/>
          <a:lstStyle/>
          <a:p>
            <a:fld id="{2CDE31AB-598E-8442-AB54-6D4D86C0F604}" type="slidenum">
              <a:rPr lang="en-US" smtClean="0">
                <a:uFillTx/>
              </a:rPr>
              <a:pPr/>
              <a:t>9</a:t>
            </a:fld>
            <a:endParaRPr lang="en-US">
              <a:uFillTx/>
            </a:endParaRPr>
          </a:p>
        </p:txBody>
      </p:sp>
      <p:sp>
        <p:nvSpPr>
          <p:cNvPr id="5" name="Rectangle 4"/>
          <p:cNvSpPr/>
          <p:nvPr/>
        </p:nvSpPr>
        <p:spPr>
          <a:xfrm>
            <a:off x="304250" y="1252520"/>
            <a:ext cx="8599708" cy="3867725"/>
          </a:xfrm>
          <a:prstGeom prst="rect">
            <a:avLst/>
          </a:prstGeom>
        </p:spPr>
        <p:txBody>
          <a:bodyPr wrap="square">
            <a:spAutoFit/>
          </a:bodyPr>
          <a:lstStyle/>
          <a:p>
            <a:r>
              <a:rPr lang="en-US" sz="3200" baseline="30000" dirty="0"/>
              <a:t>We have a bag of three biased coins a, b, and c with probabilities of coming up heads of 20%, 60%, and 80%, respectively. One coin is drawn randomly from the bag (with equal likelihood of drawing each of the three coins), and then the coin is flipped three times to generate the outcomes X</a:t>
            </a:r>
            <a:r>
              <a:rPr lang="en-US" sz="3200" baseline="-25000" dirty="0"/>
              <a:t>1</a:t>
            </a:r>
            <a:r>
              <a:rPr lang="en-US" sz="3200" baseline="30000" dirty="0"/>
              <a:t>, X</a:t>
            </a:r>
            <a:r>
              <a:rPr lang="en-US" sz="3200" baseline="-25000" dirty="0"/>
              <a:t>2</a:t>
            </a:r>
            <a:r>
              <a:rPr lang="en-US" sz="3200" baseline="30000" dirty="0"/>
              <a:t>, and X</a:t>
            </a:r>
            <a:r>
              <a:rPr lang="en-US" sz="3200" baseline="-25000" dirty="0"/>
              <a:t>3</a:t>
            </a:r>
            <a:r>
              <a:rPr lang="en-US" sz="3200" baseline="30000" dirty="0"/>
              <a:t>.</a:t>
            </a:r>
          </a:p>
          <a:p>
            <a:endParaRPr lang="en-US" sz="3200" baseline="30000" dirty="0"/>
          </a:p>
          <a:p>
            <a:r>
              <a:rPr lang="en-US" sz="3200" baseline="30000" dirty="0"/>
              <a:t>a. Draw the Bayesian network corresponding to this setup and define the necessary </a:t>
            </a:r>
            <a:r>
              <a:rPr lang="en-US" sz="3200" baseline="30000" dirty="0" err="1"/>
              <a:t>CPTs.</a:t>
            </a:r>
            <a:r>
              <a:rPr lang="en-US" sz="3200" baseline="30000" dirty="0"/>
              <a:t> </a:t>
            </a:r>
          </a:p>
          <a:p>
            <a:pPr marL="514350" indent="-514350">
              <a:buAutoNum type="alphaLcPeriod"/>
            </a:pPr>
            <a:endParaRPr lang="en-US" sz="3200" baseline="30000" dirty="0"/>
          </a:p>
          <a:p>
            <a:r>
              <a:rPr lang="en-US" sz="3200" b="1" baseline="30000" dirty="0"/>
              <a:t>b</a:t>
            </a:r>
            <a:r>
              <a:rPr lang="en-US" sz="3200" baseline="30000" dirty="0"/>
              <a:t>. Calculate which coin was most likely to have been drawn from the bag if the observed</a:t>
            </a:r>
            <a:r>
              <a:rPr lang="en-US" sz="3200" dirty="0"/>
              <a:t> </a:t>
            </a:r>
            <a:r>
              <a:rPr lang="en-US" sz="3200" baseline="30000" dirty="0"/>
              <a:t>flips come out heads twice and tails once.</a:t>
            </a:r>
            <a:endParaRPr lang="en-US" sz="3200" dirty="0"/>
          </a:p>
        </p:txBody>
      </p:sp>
    </p:spTree>
    <p:extLst>
      <p:ext uri="{BB962C8B-B14F-4D97-AF65-F5344CB8AC3E}">
        <p14:creationId xmlns:p14="http://schemas.microsoft.com/office/powerpoint/2010/main" val="212753883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561">
  <a:themeElements>
    <a:clrScheme name="Custom 3">
      <a:dk1>
        <a:srgbClr val="000000"/>
      </a:dk1>
      <a:lt1>
        <a:srgbClr val="FFFFFF"/>
      </a:lt1>
      <a:dk2>
        <a:srgbClr val="D1282E"/>
      </a:dk2>
      <a:lt2>
        <a:srgbClr val="C8C8B1"/>
      </a:lt2>
      <a:accent1>
        <a:srgbClr val="7A7A7A"/>
      </a:accent1>
      <a:accent2>
        <a:srgbClr val="0023AB"/>
      </a:accent2>
      <a:accent3>
        <a:srgbClr val="526DB0"/>
      </a:accent3>
      <a:accent4>
        <a:srgbClr val="989AAC"/>
      </a:accent4>
      <a:accent5>
        <a:srgbClr val="DC5924"/>
      </a:accent5>
      <a:accent6>
        <a:srgbClr val="B4B392"/>
      </a:accent6>
      <a:hlink>
        <a:srgbClr val="0023AB"/>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1_AI Spring 2015">
  <a:themeElements>
    <a:clrScheme name="Custom 3">
      <a:dk1>
        <a:srgbClr val="000000"/>
      </a:dk1>
      <a:lt1>
        <a:srgbClr val="FFFFFF"/>
      </a:lt1>
      <a:dk2>
        <a:srgbClr val="D1282E"/>
      </a:dk2>
      <a:lt2>
        <a:srgbClr val="C8C8B1"/>
      </a:lt2>
      <a:accent1>
        <a:srgbClr val="7A7A7A"/>
      </a:accent1>
      <a:accent2>
        <a:srgbClr val="0023AB"/>
      </a:accent2>
      <a:accent3>
        <a:srgbClr val="526DB0"/>
      </a:accent3>
      <a:accent4>
        <a:srgbClr val="989AAC"/>
      </a:accent4>
      <a:accent5>
        <a:srgbClr val="DC5924"/>
      </a:accent5>
      <a:accent6>
        <a:srgbClr val="B4B392"/>
      </a:accent6>
      <a:hlink>
        <a:srgbClr val="0023AB"/>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4A10AA8828C24FA9878178CBCC03B5" ma:contentTypeVersion="2" ma:contentTypeDescription="Create a new document." ma:contentTypeScope="" ma:versionID="7631e1d29a60df82c7f1cc6801ced011">
  <xsd:schema xmlns:xsd="http://www.w3.org/2001/XMLSchema" xmlns:xs="http://www.w3.org/2001/XMLSchema" xmlns:p="http://schemas.microsoft.com/office/2006/metadata/properties" xmlns:ns3="c61f80f0-d072-4069-92ca-a028e99a673e" targetNamespace="http://schemas.microsoft.com/office/2006/metadata/properties" ma:root="true" ma:fieldsID="5aca8e9b09917d9b36b55fce769f2b75" ns3:_="">
    <xsd:import namespace="c61f80f0-d072-4069-92ca-a028e99a673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1f80f0-d072-4069-92ca-a028e99a673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720620-F46D-4C9F-91FC-3C5735D5EE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1f80f0-d072-4069-92ca-a028e99a67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CC3684-D76D-4197-9935-839451397115}">
  <ds:schemaRefs>
    <ds:schemaRef ds:uri="http://schemas.microsoft.com/sharepoint/v3/contenttype/forms"/>
  </ds:schemaRefs>
</ds:datastoreItem>
</file>

<file path=customXml/itemProps3.xml><?xml version="1.0" encoding="utf-8"?>
<ds:datastoreItem xmlns:ds="http://schemas.openxmlformats.org/officeDocument/2006/customXml" ds:itemID="{320BE876-067A-4751-A7A1-AF88E266E18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cs561.thmx</Template>
  <TotalTime>13491</TotalTime>
  <Words>1264</Words>
  <Application>Microsoft Macintosh PowerPoint</Application>
  <PresentationFormat>On-screen Show (4:3)</PresentationFormat>
  <Paragraphs>183</Paragraphs>
  <Slides>19</Slides>
  <Notes>4</Notes>
  <HiddenSlides>0</HiddenSlides>
  <MMClips>2</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19</vt:i4>
      </vt:variant>
    </vt:vector>
  </HeadingPairs>
  <TitlesOfParts>
    <vt:vector size="23" baseType="lpstr">
      <vt:lpstr>cs561</vt:lpstr>
      <vt:lpstr>1_AI Spring 2015</vt:lpstr>
      <vt:lpstr>Document</vt:lpstr>
      <vt:lpstr>Equation</vt:lpstr>
      <vt:lpstr>CSCI561 Fall 2017 Week 15 Discussion</vt:lpstr>
      <vt:lpstr>Material covered by Endterm</vt:lpstr>
      <vt:lpstr>PowerPoint Presentation</vt:lpstr>
      <vt:lpstr>PowerPoint Presentation</vt:lpstr>
      <vt:lpstr>Short Answer</vt:lpstr>
      <vt:lpstr>Short Answer</vt:lpstr>
      <vt:lpstr>Probability </vt:lpstr>
      <vt:lpstr>Independence in Bayesian Networks</vt:lpstr>
      <vt:lpstr>Exercise 14.1</vt:lpstr>
      <vt:lpstr>Exercise 14.1</vt:lpstr>
      <vt:lpstr>Exercise 14.1</vt:lpstr>
      <vt:lpstr>Exercise 14.1</vt:lpstr>
      <vt:lpstr>MDP</vt:lpstr>
      <vt:lpstr>Q-Learning (Algorithm)</vt:lpstr>
      <vt:lpstr>Q-Learning</vt:lpstr>
      <vt:lpstr>PowerPoint Presentation</vt:lpstr>
      <vt:lpstr>Q-Learning</vt:lpstr>
      <vt:lpstr>Robot walking demos</vt:lpstr>
      <vt:lpstr>Google DeepMind Learn to Walk</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Week1 CSCI561 Discussion</dc:title>
  <dc:creator>Sheila Tejada</dc:creator>
  <cp:lastModifiedBy>Wei-Min Shen</cp:lastModifiedBy>
  <cp:revision>257</cp:revision>
  <dcterms:created xsi:type="dcterms:W3CDTF">2014-08-23T20:52:29Z</dcterms:created>
  <dcterms:modified xsi:type="dcterms:W3CDTF">2017-12-01T00:47:22Z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0x010100414A10AA8828C24FA9878178CBCC03B5</vt:lpwstr>
  </property>
</Properties>
</file>